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62"/>
  </p:notesMasterIdLst>
  <p:sldIdLst>
    <p:sldId id="31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12" r:id="rId43"/>
    <p:sldId id="298" r:id="rId44"/>
    <p:sldId id="297" r:id="rId45"/>
    <p:sldId id="313" r:id="rId46"/>
    <p:sldId id="299" r:id="rId47"/>
    <p:sldId id="300" r:id="rId48"/>
    <p:sldId id="314" r:id="rId49"/>
    <p:sldId id="301" r:id="rId50"/>
    <p:sldId id="302" r:id="rId51"/>
    <p:sldId id="303" r:id="rId52"/>
    <p:sldId id="304" r:id="rId53"/>
    <p:sldId id="305" r:id="rId54"/>
    <p:sldId id="306" r:id="rId55"/>
    <p:sldId id="307" r:id="rId56"/>
    <p:sldId id="308" r:id="rId57"/>
    <p:sldId id="309" r:id="rId58"/>
    <p:sldId id="310" r:id="rId59"/>
    <p:sldId id="311" r:id="rId60"/>
    <p:sldId id="259"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7082"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ED81B-48D4-4607-898A-F1492062917A}"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7E845-4E72-4C2F-AB46-9CE1BB346382}" type="slidenum">
              <a:rPr lang="tr-TR" smtClean="0"/>
              <a:t>‹#›</a:t>
            </a:fld>
            <a:endParaRPr lang="tr-TR"/>
          </a:p>
        </p:txBody>
      </p:sp>
    </p:spTree>
    <p:extLst>
      <p:ext uri="{BB962C8B-B14F-4D97-AF65-F5344CB8AC3E}">
        <p14:creationId xmlns:p14="http://schemas.microsoft.com/office/powerpoint/2010/main" val="230342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Font typeface="+mj-lt"/>
              <a:buAutoNum type="arabicPeriod"/>
            </a:pPr>
            <a:r>
              <a:rPr lang="tr-TR" sz="1200" b="1" kern="1200" dirty="0" smtClean="0">
                <a:solidFill>
                  <a:schemeClr val="tx1"/>
                </a:solidFill>
                <a:effectLst/>
                <a:latin typeface="+mn-lt"/>
                <a:ea typeface="+mn-ea"/>
                <a:cs typeface="+mn-cs"/>
              </a:rPr>
              <a:t>İrsaliye</a:t>
            </a:r>
            <a:endParaRPr lang="tr-TR" sz="1200" kern="1200" dirty="0" smtClean="0">
              <a:solidFill>
                <a:schemeClr val="tx1"/>
              </a:solidFill>
              <a:effectLst/>
              <a:latin typeface="+mn-lt"/>
              <a:ea typeface="+mn-ea"/>
              <a:cs typeface="+mn-cs"/>
            </a:endParaRPr>
          </a:p>
          <a:p>
            <a:pPr marL="228600" indent="-228600">
              <a:buFont typeface="+mj-lt"/>
              <a:buAutoNum type="arabicPeriod"/>
            </a:pPr>
            <a:r>
              <a:rPr lang="tr-TR" sz="1200" b="1" kern="1200" dirty="0" smtClean="0">
                <a:solidFill>
                  <a:schemeClr val="tx1"/>
                </a:solidFill>
                <a:effectLst/>
                <a:latin typeface="+mn-lt"/>
                <a:ea typeface="+mn-ea"/>
                <a:cs typeface="+mn-cs"/>
              </a:rPr>
              <a:t>Sekiz</a:t>
            </a:r>
            <a:endParaRPr lang="tr-TR" sz="1200" kern="1200" dirty="0" smtClean="0">
              <a:solidFill>
                <a:schemeClr val="tx1"/>
              </a:solidFill>
              <a:effectLst/>
              <a:latin typeface="+mn-lt"/>
              <a:ea typeface="+mn-ea"/>
              <a:cs typeface="+mn-cs"/>
            </a:endParaRPr>
          </a:p>
          <a:p>
            <a:pPr marL="228600" indent="-228600">
              <a:buFont typeface="+mj-lt"/>
              <a:buAutoNum type="arabicPeriod"/>
            </a:pPr>
            <a:r>
              <a:rPr lang="tr-TR" sz="1200" b="1" kern="1200" dirty="0" smtClean="0">
                <a:solidFill>
                  <a:schemeClr val="tx1"/>
                </a:solidFill>
                <a:effectLst/>
                <a:latin typeface="+mn-lt"/>
                <a:ea typeface="+mn-ea"/>
                <a:cs typeface="+mn-cs"/>
              </a:rPr>
              <a:t>Açık</a:t>
            </a:r>
            <a:endParaRPr lang="tr-TR" sz="1200" kern="1200" dirty="0" smtClean="0">
              <a:solidFill>
                <a:schemeClr val="tx1"/>
              </a:solidFill>
              <a:effectLst/>
              <a:latin typeface="+mn-lt"/>
              <a:ea typeface="+mn-ea"/>
              <a:cs typeface="+mn-cs"/>
            </a:endParaRPr>
          </a:p>
          <a:p>
            <a:pPr marL="228600" indent="-228600">
              <a:buFont typeface="+mj-lt"/>
              <a:buAutoNum type="arabicPeriod"/>
            </a:pPr>
            <a:r>
              <a:rPr lang="tr-TR" sz="1200" b="1" kern="1200" dirty="0" smtClean="0">
                <a:solidFill>
                  <a:schemeClr val="tx1"/>
                </a:solidFill>
                <a:effectLst/>
                <a:latin typeface="+mn-lt"/>
                <a:ea typeface="+mn-ea"/>
                <a:cs typeface="+mn-cs"/>
              </a:rPr>
              <a:t>İrsaliyeli Fatura</a:t>
            </a:r>
            <a:endParaRPr lang="tr-TR" sz="1200" kern="1200" dirty="0" smtClean="0">
              <a:solidFill>
                <a:schemeClr val="tx1"/>
              </a:solidFill>
              <a:effectLst/>
              <a:latin typeface="+mn-lt"/>
              <a:ea typeface="+mn-ea"/>
              <a:cs typeface="+mn-cs"/>
            </a:endParaRPr>
          </a:p>
          <a:p>
            <a:pPr marL="228600" indent="-228600">
              <a:buFont typeface="+mj-lt"/>
              <a:buAutoNum type="arabicPeriod"/>
            </a:pPr>
            <a:r>
              <a:rPr lang="tr-TR" sz="1200" b="1" kern="1200" dirty="0" smtClean="0">
                <a:solidFill>
                  <a:schemeClr val="tx1"/>
                </a:solidFill>
                <a:effectLst/>
                <a:latin typeface="+mn-lt"/>
                <a:ea typeface="+mn-ea"/>
                <a:cs typeface="+mn-cs"/>
              </a:rPr>
              <a:t>Geçersiz</a:t>
            </a:r>
            <a:endParaRPr lang="tr-TR" sz="1200" kern="1200" dirty="0" smtClean="0">
              <a:solidFill>
                <a:schemeClr val="tx1"/>
              </a:solidFill>
              <a:effectLst/>
              <a:latin typeface="+mn-lt"/>
              <a:ea typeface="+mn-ea"/>
              <a:cs typeface="+mn-cs"/>
            </a:endParaRPr>
          </a:p>
          <a:p>
            <a:pPr marL="228600" indent="-228600">
              <a:buFont typeface="+mj-lt"/>
              <a:buAutoNum type="arabicPeriod"/>
            </a:pPr>
            <a:r>
              <a:rPr lang="tr-TR" sz="1200" b="1" kern="1200" dirty="0" smtClean="0">
                <a:solidFill>
                  <a:schemeClr val="tx1"/>
                </a:solidFill>
                <a:effectLst/>
                <a:latin typeface="+mn-lt"/>
                <a:ea typeface="+mn-ea"/>
                <a:cs typeface="+mn-cs"/>
              </a:rPr>
              <a:t>Perakende satış fişi</a:t>
            </a:r>
            <a:endParaRPr lang="tr-TR" sz="1200" kern="1200" dirty="0" smtClean="0">
              <a:solidFill>
                <a:schemeClr val="tx1"/>
              </a:solidFill>
              <a:effectLst/>
              <a:latin typeface="+mn-lt"/>
              <a:ea typeface="+mn-ea"/>
              <a:cs typeface="+mn-cs"/>
            </a:endParaRPr>
          </a:p>
          <a:p>
            <a:pPr marL="228600" indent="-228600">
              <a:buFont typeface="+mj-lt"/>
              <a:buAutoNum type="arabicPeriod"/>
            </a:pPr>
            <a:r>
              <a:rPr lang="tr-TR" sz="1200" b="1" kern="1200" dirty="0" smtClean="0">
                <a:solidFill>
                  <a:schemeClr val="tx1"/>
                </a:solidFill>
                <a:effectLst/>
                <a:latin typeface="+mn-lt"/>
                <a:ea typeface="+mn-ea"/>
                <a:cs typeface="+mn-cs"/>
              </a:rPr>
              <a:t>Gider pusulası</a:t>
            </a:r>
            <a:endParaRPr lang="tr-TR" sz="1200" kern="1200" dirty="0" smtClean="0">
              <a:solidFill>
                <a:schemeClr val="tx1"/>
              </a:solidFill>
              <a:effectLst/>
              <a:latin typeface="+mn-lt"/>
              <a:ea typeface="+mn-ea"/>
              <a:cs typeface="+mn-cs"/>
            </a:endParaRPr>
          </a:p>
          <a:p>
            <a:pPr marL="228600" indent="-228600">
              <a:buFont typeface="+mj-lt"/>
              <a:buAutoNum type="arabicPeriod"/>
            </a:pPr>
            <a:r>
              <a:rPr lang="tr-TR" sz="1200" b="1" kern="1200" dirty="0" smtClean="0">
                <a:solidFill>
                  <a:schemeClr val="tx1"/>
                </a:solidFill>
                <a:effectLst/>
                <a:latin typeface="+mn-lt"/>
                <a:ea typeface="+mn-ea"/>
                <a:cs typeface="+mn-cs"/>
              </a:rPr>
              <a:t>Müstahsil makbuzu</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29</a:t>
            </a:fld>
            <a:endParaRPr lang="tr-TR"/>
          </a:p>
        </p:txBody>
      </p:sp>
    </p:spTree>
    <p:extLst>
      <p:ext uri="{BB962C8B-B14F-4D97-AF65-F5344CB8AC3E}">
        <p14:creationId xmlns:p14="http://schemas.microsoft.com/office/powerpoint/2010/main" val="173471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Yıl içinde işe başlayan mükellef, işe başlama tarihinden itibaren bir ay içinde vergi levhasını vergi dairelerine tasdik ettirmek ve işyerine asmak zorundadır.</a:t>
            </a:r>
          </a:p>
          <a:p>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32</a:t>
            </a:fld>
            <a:endParaRPr lang="tr-TR"/>
          </a:p>
        </p:txBody>
      </p:sp>
    </p:spTree>
    <p:extLst>
      <p:ext uri="{BB962C8B-B14F-4D97-AF65-F5344CB8AC3E}">
        <p14:creationId xmlns:p14="http://schemas.microsoft.com/office/powerpoint/2010/main" val="322684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b="1" dirty="0"/>
              <a:t>keşideci </a:t>
            </a:r>
            <a:r>
              <a:rPr lang="tr-TR" sz="1100" dirty="0"/>
              <a:t>: çeki düzenleyen mevduat sahibi müşteridir.</a:t>
            </a:r>
          </a:p>
          <a:p>
            <a:r>
              <a:rPr lang="tr-TR" sz="1100" b="1" dirty="0"/>
              <a:t>muhatap </a:t>
            </a:r>
            <a:r>
              <a:rPr lang="tr-TR" sz="1100" dirty="0"/>
              <a:t>: çek tutarını ödeyecek bankadır.</a:t>
            </a:r>
          </a:p>
          <a:p>
            <a:r>
              <a:rPr lang="tr-TR" sz="1100" b="1" dirty="0"/>
              <a:t>lehtar </a:t>
            </a:r>
            <a:r>
              <a:rPr lang="tr-TR" sz="1100" dirty="0"/>
              <a:t>: çek bedelini tahsil etme yetkisi verilen taraftır</a:t>
            </a:r>
          </a:p>
          <a:p>
            <a:endParaRPr lang="tr-TR" dirty="0"/>
          </a:p>
        </p:txBody>
      </p:sp>
      <p:sp>
        <p:nvSpPr>
          <p:cNvPr id="4" name="Slayt Numarası Yer Tutucusu 3"/>
          <p:cNvSpPr>
            <a:spLocks noGrp="1"/>
          </p:cNvSpPr>
          <p:nvPr>
            <p:ph type="sldNum" sz="quarter" idx="10"/>
          </p:nvPr>
        </p:nvSpPr>
        <p:spPr/>
        <p:txBody>
          <a:bodyPr/>
          <a:lstStyle/>
          <a:p>
            <a:pPr>
              <a:defRPr/>
            </a:pPr>
            <a:fld id="{033F3F4F-109B-445C-8A88-B6DE53340040}" type="slidenum">
              <a:rPr lang="fr-CA" smtClean="0"/>
              <a:pPr>
                <a:defRPr/>
              </a:pPr>
              <a:t>47</a:t>
            </a:fld>
            <a:endParaRPr lang="fr-CA"/>
          </a:p>
        </p:txBody>
      </p:sp>
    </p:spTree>
    <p:extLst>
      <p:ext uri="{BB962C8B-B14F-4D97-AF65-F5344CB8AC3E}">
        <p14:creationId xmlns:p14="http://schemas.microsoft.com/office/powerpoint/2010/main" val="186371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En çok kullanılan</a:t>
            </a:r>
            <a:r>
              <a:rPr lang="tr-TR" baseline="0" dirty="0" smtClean="0"/>
              <a:t> menkul kıymetler</a:t>
            </a:r>
          </a:p>
          <a:p>
            <a:r>
              <a:rPr lang="tr-TR" baseline="0" dirty="0" smtClean="0"/>
              <a:t>Hisse senedi</a:t>
            </a:r>
          </a:p>
          <a:p>
            <a:r>
              <a:rPr lang="tr-TR" baseline="0" dirty="0" smtClean="0"/>
              <a:t>Tahvil</a:t>
            </a:r>
          </a:p>
          <a:p>
            <a:r>
              <a:rPr lang="tr-TR" baseline="0" dirty="0" smtClean="0"/>
              <a:t>Hazine bonoları</a:t>
            </a:r>
          </a:p>
          <a:p>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50</a:t>
            </a:fld>
            <a:endParaRPr lang="tr-TR"/>
          </a:p>
        </p:txBody>
      </p:sp>
    </p:spTree>
    <p:extLst>
      <p:ext uri="{BB962C8B-B14F-4D97-AF65-F5344CB8AC3E}">
        <p14:creationId xmlns:p14="http://schemas.microsoft.com/office/powerpoint/2010/main" val="10026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Tahsilat Makbuzu </a:t>
            </a:r>
            <a:r>
              <a:rPr lang="tr-TR" sz="1200" kern="1200" dirty="0" smtClean="0">
                <a:solidFill>
                  <a:schemeClr val="tx1"/>
                </a:solidFill>
                <a:effectLst/>
                <a:latin typeface="+mn-lt"/>
                <a:ea typeface="+mn-ea"/>
                <a:cs typeface="+mn-cs"/>
              </a:rPr>
              <a:t>: İşletmelerin ticari ilişkilerden dolayı tahsil ettiği para karşılığı düzenlediği belgedir. </a:t>
            </a:r>
          </a:p>
          <a:p>
            <a:r>
              <a:rPr lang="tr-TR" sz="1200" b="1" kern="1200" dirty="0" smtClean="0">
                <a:solidFill>
                  <a:schemeClr val="tx1"/>
                </a:solidFill>
                <a:effectLst/>
                <a:latin typeface="+mn-lt"/>
                <a:ea typeface="+mn-ea"/>
                <a:cs typeface="+mn-cs"/>
              </a:rPr>
              <a:t>Tediye Makbuzu   </a:t>
            </a:r>
            <a:r>
              <a:rPr lang="tr-TR" sz="1200" kern="1200" dirty="0" smtClean="0">
                <a:solidFill>
                  <a:schemeClr val="tx1"/>
                </a:solidFill>
                <a:effectLst/>
                <a:latin typeface="+mn-lt"/>
                <a:ea typeface="+mn-ea"/>
                <a:cs typeface="+mn-cs"/>
              </a:rPr>
              <a:t>: Firmanın, ticari ilişkilerden dolayı mal veya hizmet satın aldığı işletmeye, belirli bir tutarı ödediğini gösteren belgedir.</a:t>
            </a:r>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51</a:t>
            </a:fld>
            <a:endParaRPr lang="tr-TR"/>
          </a:p>
        </p:txBody>
      </p:sp>
    </p:spTree>
    <p:extLst>
      <p:ext uri="{BB962C8B-B14F-4D97-AF65-F5344CB8AC3E}">
        <p14:creationId xmlns:p14="http://schemas.microsoft.com/office/powerpoint/2010/main" val="3336689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Mahsup fişi: </a:t>
            </a:r>
            <a:r>
              <a:rPr lang="tr-TR" sz="1200" kern="1200" dirty="0" smtClean="0">
                <a:solidFill>
                  <a:schemeClr val="tx1"/>
                </a:solidFill>
                <a:effectLst/>
                <a:latin typeface="+mn-lt"/>
                <a:ea typeface="+mn-ea"/>
                <a:cs typeface="+mn-cs"/>
              </a:rPr>
              <a:t>Ticari faaliyetler sonunda alınan belgelerin kasa hesabını ilgilendirmeyen, diğer bir ifade ile kasaya para girişine veya kasadan para çıkışına neden olmayan veresiye (kredili) olarak alınan belgelerin kaydı için kullanılan fiştir </a:t>
            </a:r>
            <a:endParaRPr lang="tr-TR" sz="1200" b="1"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52</a:t>
            </a:fld>
            <a:endParaRPr lang="tr-TR"/>
          </a:p>
        </p:txBody>
      </p:sp>
    </p:spTree>
    <p:extLst>
      <p:ext uri="{BB962C8B-B14F-4D97-AF65-F5344CB8AC3E}">
        <p14:creationId xmlns:p14="http://schemas.microsoft.com/office/powerpoint/2010/main" val="214152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VUK’ a göre bu belgelerin, geçerli belge sayılabilmeleri için anlaşmalı matbaalarda bastırılmış olma veya kullanılmadan önce notere tasdik ettirilmiş olma mecburiyeti vardır.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2</a:t>
            </a:fld>
            <a:endParaRPr lang="tr-TR"/>
          </a:p>
        </p:txBody>
      </p:sp>
    </p:spTree>
    <p:extLst>
      <p:ext uri="{BB962C8B-B14F-4D97-AF65-F5344CB8AC3E}">
        <p14:creationId xmlns:p14="http://schemas.microsoft.com/office/powerpoint/2010/main" val="221559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Yolcu listeleri üç nüsha olarak düzenlenir. Bir nüshası işletmede, diğer iki nüshası da yolcuları taşıyan araçta bulundurulmalıdır. Şayet seyahat işletmeleri bilet satış işini komisyonu veya acenteler aracılığıyla yaptırıyorsa, yolcu listelerinin de bu aracılar  tarafından dört nüsha olarak düzenlenip bir nüshası da bu firmalar tarafından saklanır.</a:t>
            </a:r>
          </a:p>
          <a:p>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8</a:t>
            </a:fld>
            <a:endParaRPr lang="tr-TR"/>
          </a:p>
        </p:txBody>
      </p:sp>
    </p:spTree>
    <p:extLst>
      <p:ext uri="{BB962C8B-B14F-4D97-AF65-F5344CB8AC3E}">
        <p14:creationId xmlns:p14="http://schemas.microsoft.com/office/powerpoint/2010/main" val="56017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Fatura, malın teslimi veya hizmetin yapıldığı tarihten itibaren azami 7 (yedi) gün içinde düzenlenir. </a:t>
            </a:r>
          </a:p>
          <a:p>
            <a:r>
              <a:rPr lang="tr-TR" sz="1200" b="1" kern="1200" dirty="0" smtClean="0">
                <a:solidFill>
                  <a:schemeClr val="tx1"/>
                </a:solidFill>
                <a:effectLst/>
                <a:latin typeface="+mn-lt"/>
                <a:ea typeface="+mn-ea"/>
                <a:cs typeface="+mn-cs"/>
              </a:rPr>
              <a:t>Kapalı Fatura</a:t>
            </a:r>
            <a:r>
              <a:rPr lang="tr-TR" sz="1200" kern="1200" dirty="0" smtClean="0">
                <a:solidFill>
                  <a:schemeClr val="tx1"/>
                </a:solidFill>
                <a:effectLst/>
                <a:latin typeface="+mn-lt"/>
                <a:ea typeface="+mn-ea"/>
                <a:cs typeface="+mn-cs"/>
              </a:rPr>
              <a:t>: İşletmenin, peşin olarak yapmış olduğu satışlarında düzenlediği ve alt tarafının kaşelenip imzalandığı faturalardır (Şekil 1.5).</a:t>
            </a:r>
          </a:p>
          <a:p>
            <a:r>
              <a:rPr lang="tr-TR" sz="1200" b="1" kern="1200" dirty="0" smtClean="0">
                <a:solidFill>
                  <a:schemeClr val="tx1"/>
                </a:solidFill>
                <a:effectLst/>
                <a:latin typeface="+mn-lt"/>
                <a:ea typeface="+mn-ea"/>
                <a:cs typeface="+mn-cs"/>
              </a:rPr>
              <a:t>Açık Fatura</a:t>
            </a:r>
            <a:r>
              <a:rPr lang="tr-TR" sz="1200" kern="1200" dirty="0" smtClean="0">
                <a:solidFill>
                  <a:schemeClr val="tx1"/>
                </a:solidFill>
                <a:effectLst/>
                <a:latin typeface="+mn-lt"/>
                <a:ea typeface="+mn-ea"/>
                <a:cs typeface="+mn-cs"/>
              </a:rPr>
              <a:t>: İşletmenin, veresiye satışlarında düzenlediği ve üst tarafının kaşelenip imzalandığı faturalardır </a:t>
            </a:r>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12</a:t>
            </a:fld>
            <a:endParaRPr lang="tr-TR"/>
          </a:p>
        </p:txBody>
      </p:sp>
    </p:spTree>
    <p:extLst>
      <p:ext uri="{BB962C8B-B14F-4D97-AF65-F5344CB8AC3E}">
        <p14:creationId xmlns:p14="http://schemas.microsoft.com/office/powerpoint/2010/main" val="365529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a:t>
            </a:r>
            <a:r>
              <a:rPr lang="tr-TR" sz="1200" b="1" i="0" kern="1200" dirty="0" smtClean="0">
                <a:solidFill>
                  <a:schemeClr val="tx1"/>
                </a:solidFill>
                <a:effectLst/>
                <a:latin typeface="+mn-lt"/>
                <a:ea typeface="+mn-ea"/>
                <a:cs typeface="+mn-cs"/>
              </a:rPr>
              <a:t> Birinci sınıf tacirler</a:t>
            </a:r>
            <a:r>
              <a:rPr lang="tr-TR" sz="1200" b="0" i="0" kern="1200" dirty="0" smtClean="0">
                <a:solidFill>
                  <a:schemeClr val="tx1"/>
                </a:solidFill>
                <a:effectLst/>
                <a:latin typeface="+mn-lt"/>
                <a:ea typeface="+mn-ea"/>
                <a:cs typeface="+mn-cs"/>
              </a:rPr>
              <a:t> (Bilanço esasına göre defter tutanlar)</a:t>
            </a:r>
            <a:r>
              <a:rPr lang="tr-TR" dirty="0" smtClean="0"/>
              <a:t/>
            </a:r>
            <a:br>
              <a:rPr lang="tr-TR" dirty="0" smtClean="0"/>
            </a:br>
            <a:r>
              <a:rPr lang="tr-TR" sz="1200" b="0" i="0" kern="1200" dirty="0" smtClean="0">
                <a:solidFill>
                  <a:schemeClr val="tx1"/>
                </a:solidFill>
                <a:effectLst/>
                <a:latin typeface="+mn-lt"/>
                <a:ea typeface="+mn-ea"/>
                <a:cs typeface="+mn-cs"/>
              </a:rPr>
              <a:t>– </a:t>
            </a:r>
            <a:r>
              <a:rPr lang="tr-TR" sz="1200" b="1" i="0" kern="1200" dirty="0" smtClean="0">
                <a:solidFill>
                  <a:schemeClr val="tx1"/>
                </a:solidFill>
                <a:effectLst/>
                <a:latin typeface="+mn-lt"/>
                <a:ea typeface="+mn-ea"/>
                <a:cs typeface="+mn-cs"/>
              </a:rPr>
              <a:t>İkinci sınıf tacirler</a:t>
            </a:r>
            <a:r>
              <a:rPr lang="tr-TR" sz="1200" b="0" i="0" kern="1200" dirty="0" smtClean="0">
                <a:solidFill>
                  <a:schemeClr val="tx1"/>
                </a:solidFill>
                <a:effectLst/>
                <a:latin typeface="+mn-lt"/>
                <a:ea typeface="+mn-ea"/>
                <a:cs typeface="+mn-cs"/>
              </a:rPr>
              <a:t> (İşletme Hesabı esasına göre defter tutanlar)</a:t>
            </a:r>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13</a:t>
            </a:fld>
            <a:endParaRPr lang="tr-TR"/>
          </a:p>
        </p:txBody>
      </p:sp>
    </p:spTree>
    <p:extLst>
      <p:ext uri="{BB962C8B-B14F-4D97-AF65-F5344CB8AC3E}">
        <p14:creationId xmlns:p14="http://schemas.microsoft.com/office/powerpoint/2010/main" val="239886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tr-TR" sz="1200" b="1" i="0" kern="1200" dirty="0" smtClean="0">
                <a:solidFill>
                  <a:schemeClr val="tx1"/>
                </a:solidFill>
                <a:effectLst/>
                <a:latin typeface="+mn-lt"/>
                <a:ea typeface="+mn-ea"/>
                <a:cs typeface="+mn-cs"/>
              </a:rPr>
              <a:t>2016 Yılı Fatura Düzenleme Sınırı: 900 TL</a:t>
            </a:r>
          </a:p>
          <a:p>
            <a:pPr marL="0" marR="0" lvl="2" indent="0" algn="l" defTabSz="914400" rtl="0" eaLnBrk="1" fontAlgn="auto" latinLnBrk="0" hangingPunct="1">
              <a:lnSpc>
                <a:spcPct val="100000"/>
              </a:lnSpc>
              <a:spcBef>
                <a:spcPts val="0"/>
              </a:spcBef>
              <a:spcAft>
                <a:spcPts val="0"/>
              </a:spcAft>
              <a:buClrTx/>
              <a:buSzTx/>
              <a:buFontTx/>
              <a:buNone/>
              <a:tabLst/>
              <a:defRPr/>
            </a:pPr>
            <a:r>
              <a:rPr lang="tr-TR" sz="1200" b="1" i="0" kern="1200" dirty="0" smtClean="0">
                <a:solidFill>
                  <a:schemeClr val="tx1"/>
                </a:solidFill>
                <a:effectLst/>
                <a:latin typeface="+mn-lt"/>
                <a:ea typeface="+mn-ea"/>
                <a:cs typeface="+mn-cs"/>
              </a:rPr>
              <a:t>2015 de 880</a:t>
            </a:r>
          </a:p>
          <a:p>
            <a:pPr marL="0" marR="0" lvl="2" indent="0" algn="l" defTabSz="914400" rtl="0" eaLnBrk="1" fontAlgn="auto" latinLnBrk="0" hangingPunct="1">
              <a:lnSpc>
                <a:spcPct val="100000"/>
              </a:lnSpc>
              <a:spcBef>
                <a:spcPts val="0"/>
              </a:spcBef>
              <a:spcAft>
                <a:spcPts val="0"/>
              </a:spcAft>
              <a:buClrTx/>
              <a:buSzTx/>
              <a:buFontTx/>
              <a:buNone/>
              <a:tabLst/>
              <a:defRPr/>
            </a:pPr>
            <a:r>
              <a:rPr lang="tr-TR" sz="1200" b="1" i="0" kern="1200" dirty="0" smtClean="0">
                <a:solidFill>
                  <a:schemeClr val="tx1"/>
                </a:solidFill>
                <a:effectLst/>
                <a:latin typeface="+mn-lt"/>
                <a:ea typeface="+mn-ea"/>
                <a:cs typeface="+mn-cs"/>
              </a:rPr>
              <a:t>2014 de 800</a:t>
            </a:r>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18</a:t>
            </a:fld>
            <a:endParaRPr lang="tr-TR"/>
          </a:p>
        </p:txBody>
      </p:sp>
    </p:spTree>
    <p:extLst>
      <p:ext uri="{BB962C8B-B14F-4D97-AF65-F5344CB8AC3E}">
        <p14:creationId xmlns:p14="http://schemas.microsoft.com/office/powerpoint/2010/main" val="365822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Bu limit 2016 yılı için 900 TL’ </a:t>
            </a:r>
            <a:r>
              <a:rPr lang="tr-TR" sz="1200" kern="1200" dirty="0" err="1" smtClean="0">
                <a:solidFill>
                  <a:schemeClr val="tx1"/>
                </a:solidFill>
                <a:effectLst/>
                <a:latin typeface="+mn-lt"/>
                <a:ea typeface="+mn-ea"/>
                <a:cs typeface="+mn-cs"/>
              </a:rPr>
              <a:t>dir</a:t>
            </a:r>
            <a:r>
              <a:rPr lang="tr-TR" sz="1200" kern="1200" dirty="0" smtClean="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20</a:t>
            </a:fld>
            <a:endParaRPr lang="tr-TR"/>
          </a:p>
        </p:txBody>
      </p:sp>
    </p:spTree>
    <p:extLst>
      <p:ext uri="{BB962C8B-B14F-4D97-AF65-F5344CB8AC3E}">
        <p14:creationId xmlns:p14="http://schemas.microsoft.com/office/powerpoint/2010/main" val="425336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Serbest meslek erbaplarının elde ettikleri kazançları KDV’ siz matrah ( vergi hesaplamasında alınacak tutar) üzerinden  %22 gelir vergisine (stopaj) tabidir.</a:t>
            </a:r>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25</a:t>
            </a:fld>
            <a:endParaRPr lang="tr-TR"/>
          </a:p>
        </p:txBody>
      </p:sp>
    </p:spTree>
    <p:extLst>
      <p:ext uri="{BB962C8B-B14F-4D97-AF65-F5344CB8AC3E}">
        <p14:creationId xmlns:p14="http://schemas.microsoft.com/office/powerpoint/2010/main" val="936827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a:t>
            </a:r>
            <a:r>
              <a:rPr lang="tr-TR" sz="1200" b="1" i="0" kern="1200" dirty="0" smtClean="0">
                <a:solidFill>
                  <a:schemeClr val="tx1"/>
                </a:solidFill>
                <a:effectLst/>
                <a:latin typeface="+mn-lt"/>
                <a:ea typeface="+mn-ea"/>
                <a:cs typeface="+mn-cs"/>
              </a:rPr>
              <a:t> Birinci sınıf tacirler</a:t>
            </a:r>
            <a:r>
              <a:rPr lang="tr-TR" sz="1200" b="0" i="0" kern="1200" dirty="0" smtClean="0">
                <a:solidFill>
                  <a:schemeClr val="tx1"/>
                </a:solidFill>
                <a:effectLst/>
                <a:latin typeface="+mn-lt"/>
                <a:ea typeface="+mn-ea"/>
                <a:cs typeface="+mn-cs"/>
              </a:rPr>
              <a:t> (Bilanço esasına göre defter tutanlar)</a:t>
            </a:r>
            <a:r>
              <a:rPr lang="tr-TR" dirty="0" smtClean="0"/>
              <a:t/>
            </a:r>
            <a:br>
              <a:rPr lang="tr-TR" dirty="0" smtClean="0"/>
            </a:br>
            <a:r>
              <a:rPr lang="tr-TR" sz="1200" b="0" i="0" kern="1200" dirty="0" smtClean="0">
                <a:solidFill>
                  <a:schemeClr val="tx1"/>
                </a:solidFill>
                <a:effectLst/>
                <a:latin typeface="+mn-lt"/>
                <a:ea typeface="+mn-ea"/>
                <a:cs typeface="+mn-cs"/>
              </a:rPr>
              <a:t>– </a:t>
            </a:r>
            <a:r>
              <a:rPr lang="tr-TR" sz="1200" b="1" i="0" kern="1200" dirty="0" smtClean="0">
                <a:solidFill>
                  <a:schemeClr val="tx1"/>
                </a:solidFill>
                <a:effectLst/>
                <a:latin typeface="+mn-lt"/>
                <a:ea typeface="+mn-ea"/>
                <a:cs typeface="+mn-cs"/>
              </a:rPr>
              <a:t>İkinci sınıf tacirler</a:t>
            </a:r>
            <a:r>
              <a:rPr lang="tr-TR" sz="1200" b="0" i="0" kern="1200" dirty="0" smtClean="0">
                <a:solidFill>
                  <a:schemeClr val="tx1"/>
                </a:solidFill>
                <a:effectLst/>
                <a:latin typeface="+mn-lt"/>
                <a:ea typeface="+mn-ea"/>
                <a:cs typeface="+mn-cs"/>
              </a:rPr>
              <a:t> (İşletme Hesabı esasına göre defter tutanlar)</a:t>
            </a:r>
            <a:endParaRPr lang="tr-TR" dirty="0" smtClean="0"/>
          </a:p>
          <a:p>
            <a:endParaRPr lang="tr-TR" dirty="0"/>
          </a:p>
        </p:txBody>
      </p:sp>
      <p:sp>
        <p:nvSpPr>
          <p:cNvPr id="4" name="Slayt Numarası Yer Tutucusu 3"/>
          <p:cNvSpPr>
            <a:spLocks noGrp="1"/>
          </p:cNvSpPr>
          <p:nvPr>
            <p:ph type="sldNum" sz="quarter" idx="10"/>
          </p:nvPr>
        </p:nvSpPr>
        <p:spPr/>
        <p:txBody>
          <a:bodyPr/>
          <a:lstStyle/>
          <a:p>
            <a:fld id="{9077E845-4E72-4C2F-AB46-9CE1BB346382}" type="slidenum">
              <a:rPr lang="tr-TR" smtClean="0"/>
              <a:t>27</a:t>
            </a:fld>
            <a:endParaRPr lang="tr-TR"/>
          </a:p>
        </p:txBody>
      </p:sp>
    </p:spTree>
    <p:extLst>
      <p:ext uri="{BB962C8B-B14F-4D97-AF65-F5344CB8AC3E}">
        <p14:creationId xmlns:p14="http://schemas.microsoft.com/office/powerpoint/2010/main" val="281283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3E11FCE-4529-4B76-A0EB-202FC251CBD2}"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D1E733-90AF-4BDB-B27D-E85C777E3F9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3E11FCE-4529-4B76-A0EB-202FC251CBD2}"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D1E733-90AF-4BDB-B27D-E85C777E3F9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3E11FCE-4529-4B76-A0EB-202FC251CBD2}"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D1E733-90AF-4BDB-B27D-E85C777E3F9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188189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1814679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3591524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329978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72218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342832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2374446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228094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3E11FCE-4529-4B76-A0EB-202FC251CBD2}"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D1E733-90AF-4BDB-B27D-E85C777E3F9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4279285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718903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60087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3E11FCE-4529-4B76-A0EB-202FC251CBD2}"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D1E733-90AF-4BDB-B27D-E85C777E3F9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23E11FCE-4529-4B76-A0EB-202FC251CBD2}"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D1E733-90AF-4BDB-B27D-E85C777E3F9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3E11FCE-4529-4B76-A0EB-202FC251CBD2}" type="datetimeFigureOut">
              <a:rPr lang="tr-TR" smtClean="0"/>
              <a:t>24.04.2016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ED1E733-90AF-4BDB-B27D-E85C777E3F9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3E11FCE-4529-4B76-A0EB-202FC251CBD2}" type="datetimeFigureOut">
              <a:rPr lang="tr-TR" smtClean="0"/>
              <a:t>24.04.2016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ED1E733-90AF-4BDB-B27D-E85C777E3F9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3E11FCE-4529-4B76-A0EB-202FC251CBD2}" type="datetimeFigureOut">
              <a:rPr lang="tr-TR" smtClean="0"/>
              <a:t>24.04.2016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ED1E733-90AF-4BDB-B27D-E85C777E3F9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3E11FCE-4529-4B76-A0EB-202FC251CBD2}"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D1E733-90AF-4BDB-B27D-E85C777E3F9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3E11FCE-4529-4B76-A0EB-202FC251CBD2}"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D1E733-90AF-4BDB-B27D-E85C777E3F9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3E11FCE-4529-4B76-A0EB-202FC251CBD2}" type="datetimeFigureOut">
              <a:rPr lang="tr-TR" smtClean="0"/>
              <a:t>24.04.2016</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ED1E733-90AF-4BDB-B27D-E85C777E3F9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7049289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685800" y="2768600"/>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LOJİSTİK BELGELER</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(TİCARİ BELGELER)</a:t>
            </a:r>
          </a:p>
          <a:p>
            <a:pPr lvl="0" algn="ctr" defTabSz="914400" eaLnBrk="1" hangingPunct="1">
              <a:spcBef>
                <a:spcPts val="0"/>
              </a:spcBef>
              <a:buNone/>
            </a:pPr>
            <a:r>
              <a:rPr lang="tr-TR" altLang="tr-TR" sz="1800" b="1" dirty="0" err="1">
                <a:solidFill>
                  <a:srgbClr val="000000"/>
                </a:solidFill>
                <a:latin typeface="Times New Roman" pitchFamily="18" charset="0"/>
                <a:cs typeface="Times New Roman" pitchFamily="18" charset="0"/>
              </a:rPr>
              <a:t>Öğr.Gör.Selim</a:t>
            </a:r>
            <a:r>
              <a:rPr lang="tr-TR" altLang="tr-TR" sz="1800" b="1" dirty="0">
                <a:solidFill>
                  <a:srgbClr val="000000"/>
                </a:solidFill>
                <a:latin typeface="Times New Roman" pitchFamily="18" charset="0"/>
                <a:cs typeface="Times New Roman" pitchFamily="18" charset="0"/>
              </a:rPr>
              <a:t> TAKUR</a:t>
            </a:r>
            <a:endParaRPr lang="tr-TR" altLang="tr-TR" sz="1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85404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Adisyon hizmet veren (lokanta, kafeterya, pastane, gazino, bar, pavyon gibi) işletmelerin müşteri isteklerini almakta kullandıkları bir belgedir </a:t>
            </a:r>
          </a:p>
        </p:txBody>
      </p:sp>
      <p:sp>
        <p:nvSpPr>
          <p:cNvPr id="2" name="Başlık 1"/>
          <p:cNvSpPr>
            <a:spLocks noGrp="1"/>
          </p:cNvSpPr>
          <p:nvPr>
            <p:ph type="title"/>
          </p:nvPr>
        </p:nvSpPr>
        <p:spPr/>
        <p:txBody>
          <a:bodyPr>
            <a:normAutofit/>
          </a:bodyPr>
          <a:lstStyle/>
          <a:p>
            <a:pPr lvl="2" algn="ctr" rtl="0">
              <a:spcBef>
                <a:spcPct val="0"/>
              </a:spcBef>
            </a:pPr>
            <a:r>
              <a:rPr lang="tr-TR" sz="3500" dirty="0"/>
              <a:t>d</a:t>
            </a:r>
            <a:r>
              <a:rPr lang="tr-TR" sz="3500" dirty="0" smtClean="0"/>
              <a:t>. </a:t>
            </a:r>
            <a:r>
              <a:rPr lang="tr-TR" sz="3500" b="1" dirty="0" smtClean="0"/>
              <a:t>Adisyon</a:t>
            </a:r>
            <a:endParaRPr lang="tr-TR" sz="3500" dirty="0"/>
          </a:p>
        </p:txBody>
      </p:sp>
    </p:spTree>
    <p:extLst>
      <p:ext uri="{BB962C8B-B14F-4D97-AF65-F5344CB8AC3E}">
        <p14:creationId xmlns:p14="http://schemas.microsoft.com/office/powerpoint/2010/main" val="3552145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4" name="image4.jpeg"/>
          <p:cNvPicPr/>
          <p:nvPr/>
        </p:nvPicPr>
        <p:blipFill>
          <a:blip r:embed="rId2" cstate="print"/>
          <a:stretch>
            <a:fillRect/>
          </a:stretch>
        </p:blipFill>
        <p:spPr>
          <a:xfrm>
            <a:off x="2051720" y="260648"/>
            <a:ext cx="5040560" cy="6264696"/>
          </a:xfrm>
          <a:prstGeom prst="rect">
            <a:avLst/>
          </a:prstGeom>
        </p:spPr>
      </p:pic>
    </p:spTree>
    <p:extLst>
      <p:ext uri="{BB962C8B-B14F-4D97-AF65-F5344CB8AC3E}">
        <p14:creationId xmlns:p14="http://schemas.microsoft.com/office/powerpoint/2010/main" val="1737493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713387"/>
          </a:xfrm>
        </p:spPr>
        <p:txBody>
          <a:bodyPr>
            <a:normAutofit fontScale="77500" lnSpcReduction="20000"/>
          </a:bodyPr>
          <a:lstStyle/>
          <a:p>
            <a:pPr algn="just"/>
            <a:r>
              <a:rPr lang="tr-TR" dirty="0"/>
              <a:t>Emtia (mal) veya hizmet satan işletmelerde yapılan iş karşılığında, müşterinin borçlandığı meblağı göstermek üzere emtiayı satan veya işi yapan tüccar tarafından müşteriye verilen ticari belgedir</a:t>
            </a:r>
            <a:r>
              <a:rPr lang="tr-TR" dirty="0" smtClean="0"/>
              <a:t>.</a:t>
            </a:r>
          </a:p>
          <a:p>
            <a:pPr marL="0" indent="0">
              <a:buNone/>
            </a:pPr>
            <a:r>
              <a:rPr lang="tr-TR" dirty="0" smtClean="0"/>
              <a:t>	Katma </a:t>
            </a:r>
            <a:r>
              <a:rPr lang="tr-TR" dirty="0"/>
              <a:t>değer vergisi oranları</a:t>
            </a:r>
            <a:r>
              <a:rPr lang="tr-TR" dirty="0" smtClean="0"/>
              <a:t>:</a:t>
            </a:r>
          </a:p>
          <a:p>
            <a:r>
              <a:rPr lang="tr-TR" dirty="0" smtClean="0"/>
              <a:t> </a:t>
            </a:r>
            <a:r>
              <a:rPr lang="tr-TR" dirty="0"/>
              <a:t>Un ve mamulleri=% 1</a:t>
            </a:r>
          </a:p>
          <a:p>
            <a:r>
              <a:rPr lang="tr-TR" dirty="0"/>
              <a:t>Temel gıda = % </a:t>
            </a:r>
            <a:r>
              <a:rPr lang="tr-TR" dirty="0" smtClean="0"/>
              <a:t>8</a:t>
            </a:r>
          </a:p>
          <a:p>
            <a:r>
              <a:rPr lang="tr-TR" dirty="0" smtClean="0"/>
              <a:t>Kırtasiye </a:t>
            </a:r>
            <a:r>
              <a:rPr lang="tr-TR" dirty="0"/>
              <a:t>= % 8 </a:t>
            </a:r>
            <a:endParaRPr lang="tr-TR" dirty="0" smtClean="0"/>
          </a:p>
          <a:p>
            <a:r>
              <a:rPr lang="tr-TR" dirty="0" smtClean="0"/>
              <a:t>İlaç </a:t>
            </a:r>
            <a:r>
              <a:rPr lang="tr-TR" dirty="0"/>
              <a:t>=  % 8</a:t>
            </a:r>
          </a:p>
          <a:p>
            <a:r>
              <a:rPr lang="tr-TR" dirty="0"/>
              <a:t>Diğer  = % </a:t>
            </a:r>
            <a:r>
              <a:rPr lang="tr-TR" dirty="0" smtClean="0"/>
              <a:t>18</a:t>
            </a:r>
          </a:p>
          <a:p>
            <a:pPr marL="0" indent="0" algn="just">
              <a:buNone/>
            </a:pPr>
            <a:r>
              <a:rPr lang="tr-TR" dirty="0" smtClean="0"/>
              <a:t>	Faturaları </a:t>
            </a:r>
            <a:r>
              <a:rPr lang="tr-TR" dirty="0"/>
              <a:t>Gelir Vergisi Kanunu’na (G.V.K) göre 5 yıl, Türk Ticaret  Kanunu’na (TTK) göre 10 yıl saklama zorunluluğu vardır.</a:t>
            </a:r>
          </a:p>
          <a:p>
            <a:pPr marL="0" indent="0">
              <a:buNone/>
            </a:pPr>
            <a:endParaRPr lang="tr-TR" dirty="0"/>
          </a:p>
          <a:p>
            <a:endParaRPr lang="tr-TR" dirty="0"/>
          </a:p>
        </p:txBody>
      </p:sp>
      <p:sp>
        <p:nvSpPr>
          <p:cNvPr id="2" name="Başlık 1"/>
          <p:cNvSpPr>
            <a:spLocks noGrp="1"/>
          </p:cNvSpPr>
          <p:nvPr>
            <p:ph type="title"/>
          </p:nvPr>
        </p:nvSpPr>
        <p:spPr/>
        <p:txBody>
          <a:bodyPr>
            <a:normAutofit/>
          </a:bodyPr>
          <a:lstStyle/>
          <a:p>
            <a:pPr lvl="1" algn="ctr" rtl="0">
              <a:spcBef>
                <a:spcPct val="0"/>
              </a:spcBef>
            </a:pPr>
            <a:r>
              <a:rPr lang="tr-TR" sz="3500" b="1" dirty="0" smtClean="0"/>
              <a:t>2. Fatura</a:t>
            </a:r>
            <a:endParaRPr lang="tr-TR" sz="3500" b="1" dirty="0"/>
          </a:p>
        </p:txBody>
      </p:sp>
    </p:spTree>
    <p:extLst>
      <p:ext uri="{BB962C8B-B14F-4D97-AF65-F5344CB8AC3E}">
        <p14:creationId xmlns:p14="http://schemas.microsoft.com/office/powerpoint/2010/main" val="792511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tr-TR" dirty="0"/>
              <a:t>VUK’ 232. Maddesi’ne göre fatura düzenleme zorunluluğu; birinci ve ikinci sınıf tüccarlar ile kazancı basit usulde tespit edilen ve defter tutmak mecburiyetinde olan çiftçiler, aşağıdaki işletmelere fatura vermek ve bu işletmelerden fatura istemek zorundadır.</a:t>
            </a:r>
          </a:p>
          <a:p>
            <a:pPr marL="0" indent="0">
              <a:buNone/>
            </a:pPr>
            <a:r>
              <a:rPr lang="tr-TR" dirty="0" smtClean="0"/>
              <a:t>	Bunlar</a:t>
            </a:r>
            <a:r>
              <a:rPr lang="tr-TR" dirty="0"/>
              <a:t>:</a:t>
            </a:r>
          </a:p>
          <a:p>
            <a:r>
              <a:rPr lang="tr-TR" dirty="0"/>
              <a:t>Birinci ve ikinci sınıf tüccarlar ( şirketler, şahıs işletmeleri) </a:t>
            </a:r>
            <a:endParaRPr lang="tr-TR" dirty="0" smtClean="0"/>
          </a:p>
          <a:p>
            <a:r>
              <a:rPr lang="tr-TR" dirty="0" smtClean="0"/>
              <a:t>Serbest </a:t>
            </a:r>
            <a:r>
              <a:rPr lang="tr-TR" dirty="0"/>
              <a:t>meslek erbabı(avukatlar, doktorlar, </a:t>
            </a:r>
            <a:r>
              <a:rPr lang="tr-TR" dirty="0" err="1" smtClean="0"/>
              <a:t>muh</a:t>
            </a:r>
            <a:r>
              <a:rPr lang="tr-TR" dirty="0" smtClean="0"/>
              <a:t>. </a:t>
            </a:r>
            <a:r>
              <a:rPr lang="tr-TR" dirty="0" err="1"/>
              <a:t>vb</a:t>
            </a:r>
            <a:r>
              <a:rPr lang="tr-TR" dirty="0"/>
              <a:t>)</a:t>
            </a:r>
          </a:p>
          <a:p>
            <a:r>
              <a:rPr lang="tr-TR" dirty="0"/>
              <a:t>Kazançları basit usulde tespit olunan tüccarlar (ayakkabı tamircisi, berber) </a:t>
            </a:r>
            <a:endParaRPr lang="tr-TR" dirty="0" smtClean="0"/>
          </a:p>
          <a:p>
            <a:r>
              <a:rPr lang="tr-TR" dirty="0" smtClean="0"/>
              <a:t>Defter </a:t>
            </a:r>
            <a:r>
              <a:rPr lang="tr-TR" dirty="0"/>
              <a:t>tutmak mecburiyetinde olan çiftçiler</a:t>
            </a:r>
          </a:p>
          <a:p>
            <a:r>
              <a:rPr lang="tr-TR" dirty="0"/>
              <a:t>Vergiden muaf esnaf (pazarcılar, seyyar satıcılar)</a:t>
            </a:r>
          </a:p>
          <a:p>
            <a:pPr lvl="1"/>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003390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4" name="image6.jpeg"/>
          <p:cNvPicPr/>
          <p:nvPr/>
        </p:nvPicPr>
        <p:blipFill>
          <a:blip r:embed="rId2" cstate="print"/>
          <a:stretch>
            <a:fillRect/>
          </a:stretch>
        </p:blipFill>
        <p:spPr>
          <a:xfrm>
            <a:off x="1979712" y="332656"/>
            <a:ext cx="5112568" cy="6048671"/>
          </a:xfrm>
          <a:prstGeom prst="rect">
            <a:avLst/>
          </a:prstGeom>
        </p:spPr>
      </p:pic>
    </p:spTree>
    <p:extLst>
      <p:ext uri="{BB962C8B-B14F-4D97-AF65-F5344CB8AC3E}">
        <p14:creationId xmlns:p14="http://schemas.microsoft.com/office/powerpoint/2010/main" val="2225668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İrsaliyeli fatura, fatura ve sevk irsaliyesinin yerine düzenlenen bir belgedir. Fatura ve sevk irsaliyesinin ayrı ayrı düzenlenmesi, mükellefin iş yükünü artırdığı gibi faaliyetlerinin de aksamasına neden </a:t>
            </a:r>
            <a:r>
              <a:rPr lang="tr-TR" dirty="0" smtClean="0"/>
              <a:t>olmaktadır</a:t>
            </a:r>
          </a:p>
          <a:p>
            <a:pPr algn="just"/>
            <a:r>
              <a:rPr lang="tr-TR" dirty="0"/>
              <a:t>İrsaliyeli fatura kullanma usulünü seçen mükellefin, ayrıca fatura ve sevk irsaliyesi düzenlenmesine gerek yoktur.</a:t>
            </a:r>
          </a:p>
          <a:p>
            <a:pPr algn="just"/>
            <a:endParaRPr lang="tr-TR" dirty="0"/>
          </a:p>
        </p:txBody>
      </p:sp>
      <p:sp>
        <p:nvSpPr>
          <p:cNvPr id="2" name="Başlık 1"/>
          <p:cNvSpPr>
            <a:spLocks noGrp="1"/>
          </p:cNvSpPr>
          <p:nvPr>
            <p:ph type="title"/>
          </p:nvPr>
        </p:nvSpPr>
        <p:spPr/>
        <p:txBody>
          <a:bodyPr>
            <a:normAutofit/>
          </a:bodyPr>
          <a:lstStyle/>
          <a:p>
            <a:pPr lvl="1" algn="ctr" rtl="0">
              <a:spcBef>
                <a:spcPct val="0"/>
              </a:spcBef>
            </a:pPr>
            <a:r>
              <a:rPr lang="tr-TR" sz="3500" b="1" dirty="0" smtClean="0"/>
              <a:t>3</a:t>
            </a:r>
            <a:r>
              <a:rPr lang="tr-TR" sz="3500" dirty="0" smtClean="0"/>
              <a:t>. </a:t>
            </a:r>
            <a:r>
              <a:rPr lang="tr-TR" sz="3500" b="1" dirty="0"/>
              <a:t>İrsaliyeli </a:t>
            </a:r>
            <a:r>
              <a:rPr lang="tr-TR" sz="3500" b="1" dirty="0" smtClean="0"/>
              <a:t>Fatura</a:t>
            </a:r>
            <a:endParaRPr lang="tr-TR" sz="3500" dirty="0"/>
          </a:p>
        </p:txBody>
      </p:sp>
    </p:spTree>
    <p:extLst>
      <p:ext uri="{BB962C8B-B14F-4D97-AF65-F5344CB8AC3E}">
        <p14:creationId xmlns:p14="http://schemas.microsoft.com/office/powerpoint/2010/main" val="128123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4" name="image8.jpeg"/>
          <p:cNvPicPr/>
          <p:nvPr/>
        </p:nvPicPr>
        <p:blipFill>
          <a:blip r:embed="rId2" cstate="print"/>
          <a:stretch>
            <a:fillRect/>
          </a:stretch>
        </p:blipFill>
        <p:spPr>
          <a:xfrm>
            <a:off x="1985327" y="435928"/>
            <a:ext cx="5173345" cy="5986145"/>
          </a:xfrm>
          <a:prstGeom prst="rect">
            <a:avLst/>
          </a:prstGeom>
        </p:spPr>
      </p:pic>
    </p:spTree>
    <p:extLst>
      <p:ext uri="{BB962C8B-B14F-4D97-AF65-F5344CB8AC3E}">
        <p14:creationId xmlns:p14="http://schemas.microsoft.com/office/powerpoint/2010/main" val="1413759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gn="just"/>
            <a:r>
              <a:rPr lang="tr-TR" dirty="0"/>
              <a:t>Mükellef, fatura düzenlenmesinin zorunlu olmadığı alım-satım ve hizmet işlerinde kayıtlarını, fatura yerine geçen belgelerle ispat etmek zorundadır.</a:t>
            </a:r>
          </a:p>
          <a:p>
            <a:pPr marL="0" indent="0">
              <a:buNone/>
            </a:pPr>
            <a:r>
              <a:rPr lang="tr-TR" dirty="0" smtClean="0"/>
              <a:t>	Fatura </a:t>
            </a:r>
            <a:r>
              <a:rPr lang="tr-TR" dirty="0"/>
              <a:t>yerine geçen belgeler şunlardır: </a:t>
            </a:r>
            <a:endParaRPr lang="tr-TR" dirty="0" smtClean="0"/>
          </a:p>
          <a:p>
            <a:pPr marL="514350" indent="-514350">
              <a:buFont typeface="+mj-lt"/>
              <a:buAutoNum type="alphaLcParenR"/>
            </a:pPr>
            <a:r>
              <a:rPr lang="tr-TR" dirty="0" smtClean="0"/>
              <a:t>Perakende </a:t>
            </a:r>
            <a:r>
              <a:rPr lang="tr-TR" dirty="0"/>
              <a:t>satış belgeleri</a:t>
            </a:r>
          </a:p>
          <a:p>
            <a:pPr marL="514350" indent="-514350">
              <a:buFont typeface="+mj-lt"/>
              <a:buAutoNum type="alphaLcParenR"/>
            </a:pPr>
            <a:r>
              <a:rPr lang="tr-TR" dirty="0"/>
              <a:t>Gider </a:t>
            </a:r>
            <a:r>
              <a:rPr lang="tr-TR" dirty="0" smtClean="0"/>
              <a:t>pusulası (makbuzu) </a:t>
            </a:r>
          </a:p>
          <a:p>
            <a:pPr marL="514350" indent="-514350">
              <a:buFont typeface="+mj-lt"/>
              <a:buAutoNum type="alphaLcParenR"/>
            </a:pPr>
            <a:r>
              <a:rPr lang="tr-TR" dirty="0" smtClean="0"/>
              <a:t>Serbest </a:t>
            </a:r>
            <a:r>
              <a:rPr lang="tr-TR" dirty="0"/>
              <a:t>meslek makbuzu </a:t>
            </a:r>
            <a:endParaRPr lang="tr-TR" dirty="0" smtClean="0"/>
          </a:p>
          <a:p>
            <a:pPr marL="514350" indent="-514350">
              <a:buFont typeface="+mj-lt"/>
              <a:buAutoNum type="alphaLcParenR"/>
            </a:pPr>
            <a:r>
              <a:rPr lang="tr-TR" dirty="0" smtClean="0"/>
              <a:t>Müstahsil </a:t>
            </a:r>
            <a:r>
              <a:rPr lang="tr-TR" dirty="0"/>
              <a:t>makbuzu</a:t>
            </a:r>
          </a:p>
          <a:p>
            <a:endParaRPr lang="tr-TR" dirty="0"/>
          </a:p>
        </p:txBody>
      </p:sp>
      <p:sp>
        <p:nvSpPr>
          <p:cNvPr id="2" name="Başlık 1"/>
          <p:cNvSpPr>
            <a:spLocks noGrp="1"/>
          </p:cNvSpPr>
          <p:nvPr>
            <p:ph type="title"/>
          </p:nvPr>
        </p:nvSpPr>
        <p:spPr/>
        <p:txBody>
          <a:bodyPr>
            <a:normAutofit/>
          </a:bodyPr>
          <a:lstStyle/>
          <a:p>
            <a:pPr lvl="1" algn="ctr" rtl="0">
              <a:spcBef>
                <a:spcPct val="0"/>
              </a:spcBef>
            </a:pPr>
            <a:r>
              <a:rPr lang="tr-TR" sz="3500" b="1" dirty="0" smtClean="0"/>
              <a:t>4. </a:t>
            </a:r>
            <a:r>
              <a:rPr lang="tr-TR" sz="3500" b="1" dirty="0"/>
              <a:t>Fatura Yerine Geçen </a:t>
            </a:r>
            <a:r>
              <a:rPr lang="tr-TR" sz="3500" b="1" dirty="0" smtClean="0"/>
              <a:t>Belgeler</a:t>
            </a:r>
            <a:endParaRPr lang="tr-TR" sz="3500" b="1" dirty="0"/>
          </a:p>
        </p:txBody>
      </p:sp>
    </p:spTree>
    <p:extLst>
      <p:ext uri="{BB962C8B-B14F-4D97-AF65-F5344CB8AC3E}">
        <p14:creationId xmlns:p14="http://schemas.microsoft.com/office/powerpoint/2010/main" val="914760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algn="just"/>
            <a:r>
              <a:rPr lang="tr-TR" dirty="0"/>
              <a:t>Perakende satılan madde ve malzemenin aynen veya işlendikten sonra nihai tüketicilere </a:t>
            </a:r>
            <a:r>
              <a:rPr lang="tr-TR" dirty="0" smtClean="0"/>
              <a:t>satılmasıdır</a:t>
            </a:r>
          </a:p>
          <a:p>
            <a:pPr algn="just"/>
            <a:r>
              <a:rPr lang="tr-TR" dirty="0"/>
              <a:t>Deftere tabi olan mükellefler ile basit </a:t>
            </a:r>
            <a:r>
              <a:rPr lang="tr-TR" dirty="0" err="1"/>
              <a:t>usülde</a:t>
            </a:r>
            <a:r>
              <a:rPr lang="tr-TR" dirty="0"/>
              <a:t> tespit edilenler fatura vermek zorunda olmadıkları satışlarını, perakende satış belgesi ile belgelendirirler. Maliye Bakanlığınca belirlenen parasal sınırı aşmayan satışlar için düzenlenen belgelerdir</a:t>
            </a:r>
            <a:r>
              <a:rPr lang="tr-TR" dirty="0" smtClean="0"/>
              <a:t>.</a:t>
            </a:r>
            <a:endParaRPr lang="tr-TR" dirty="0"/>
          </a:p>
          <a:p>
            <a:pPr marL="0" indent="0" algn="just">
              <a:buNone/>
            </a:pPr>
            <a:r>
              <a:rPr lang="tr-TR" dirty="0" smtClean="0"/>
              <a:t>	VUK</a:t>
            </a:r>
            <a:r>
              <a:rPr lang="tr-TR" dirty="0"/>
              <a:t>’ ta adı geçen perakende satış belgeleri şunlardır: </a:t>
            </a:r>
            <a:endParaRPr lang="tr-TR" dirty="0" smtClean="0"/>
          </a:p>
          <a:p>
            <a:pPr algn="just"/>
            <a:r>
              <a:rPr lang="tr-TR" dirty="0"/>
              <a:t>Yazarkasa</a:t>
            </a:r>
            <a:r>
              <a:rPr lang="tr-TR" dirty="0" smtClean="0"/>
              <a:t> </a:t>
            </a:r>
            <a:r>
              <a:rPr lang="tr-TR" dirty="0"/>
              <a:t>fişi</a:t>
            </a:r>
          </a:p>
          <a:p>
            <a:pPr algn="just"/>
            <a:r>
              <a:rPr lang="tr-TR" dirty="0"/>
              <a:t>Perakende satış fişi </a:t>
            </a:r>
            <a:endParaRPr lang="tr-TR" dirty="0" smtClean="0"/>
          </a:p>
          <a:p>
            <a:pPr algn="just"/>
            <a:r>
              <a:rPr lang="tr-TR" dirty="0" smtClean="0"/>
              <a:t>Biletler</a:t>
            </a:r>
            <a:endParaRPr lang="tr-TR" dirty="0"/>
          </a:p>
        </p:txBody>
      </p:sp>
      <p:sp>
        <p:nvSpPr>
          <p:cNvPr id="2" name="Başlık 1"/>
          <p:cNvSpPr>
            <a:spLocks noGrp="1"/>
          </p:cNvSpPr>
          <p:nvPr>
            <p:ph type="title"/>
          </p:nvPr>
        </p:nvSpPr>
        <p:spPr/>
        <p:txBody>
          <a:bodyPr>
            <a:normAutofit/>
          </a:bodyPr>
          <a:lstStyle/>
          <a:p>
            <a:pPr lvl="2" algn="ctr" rtl="0">
              <a:spcBef>
                <a:spcPct val="0"/>
              </a:spcBef>
            </a:pPr>
            <a:r>
              <a:rPr lang="tr-TR" sz="3500" b="1" dirty="0" smtClean="0"/>
              <a:t> a. Perakende </a:t>
            </a:r>
            <a:r>
              <a:rPr lang="tr-TR" sz="3500" b="1" dirty="0"/>
              <a:t>Satış </a:t>
            </a:r>
            <a:r>
              <a:rPr lang="tr-TR" sz="3500" b="1" dirty="0" smtClean="0"/>
              <a:t>Belgeleri</a:t>
            </a:r>
            <a:endParaRPr lang="tr-TR" sz="3500" dirty="0"/>
          </a:p>
        </p:txBody>
      </p:sp>
    </p:spTree>
    <p:extLst>
      <p:ext uri="{BB962C8B-B14F-4D97-AF65-F5344CB8AC3E}">
        <p14:creationId xmlns:p14="http://schemas.microsoft.com/office/powerpoint/2010/main" val="2404635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Yazar kasa cihazı kullanmak zorunda olan mükelleflerin, ödeme kaydedici cihaz ile düzenledikleri belgeye satış fişi </a:t>
            </a:r>
            <a:r>
              <a:rPr lang="tr-TR" dirty="0" smtClean="0"/>
              <a:t>denir. Yazar </a:t>
            </a:r>
            <a:r>
              <a:rPr lang="tr-TR" dirty="0"/>
              <a:t>kasalar elektronik hafızalı olduğundan kesilen satış fişleri ile ilgili bilgiler hafızada, saklanır. O gün satış fişlerinin dökümü alınır. Alınan bu döküme ‘Z RAPORU’ denir.</a:t>
            </a:r>
          </a:p>
          <a:p>
            <a:pPr algn="just"/>
            <a:endParaRPr lang="tr-TR" dirty="0"/>
          </a:p>
        </p:txBody>
      </p:sp>
      <p:sp>
        <p:nvSpPr>
          <p:cNvPr id="2" name="Başlık 1"/>
          <p:cNvSpPr>
            <a:spLocks noGrp="1"/>
          </p:cNvSpPr>
          <p:nvPr>
            <p:ph type="title"/>
          </p:nvPr>
        </p:nvSpPr>
        <p:spPr/>
        <p:txBody>
          <a:bodyPr>
            <a:normAutofit/>
          </a:bodyPr>
          <a:lstStyle/>
          <a:p>
            <a:r>
              <a:rPr lang="tr-TR" sz="2500" b="1" dirty="0" err="1" smtClean="0"/>
              <a:t>a.a</a:t>
            </a:r>
            <a:r>
              <a:rPr lang="tr-TR" sz="2500" b="1" dirty="0" smtClean="0"/>
              <a:t>. </a:t>
            </a:r>
            <a:r>
              <a:rPr lang="tr-TR" sz="2500" b="1" dirty="0"/>
              <a:t>Yazar Kasa Fişi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075" y="4653136"/>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16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971550" lvl="1" indent="-514350" algn="just">
              <a:buFont typeface="+mj-lt"/>
              <a:buAutoNum type="arabicPeriod"/>
            </a:pPr>
            <a:r>
              <a:rPr lang="tr-TR" dirty="0" smtClean="0"/>
              <a:t>İrsaliyeler</a:t>
            </a:r>
          </a:p>
          <a:p>
            <a:pPr marL="971550" lvl="1" indent="-514350" algn="just">
              <a:buFont typeface="+mj-lt"/>
              <a:buAutoNum type="arabicPeriod"/>
            </a:pPr>
            <a:r>
              <a:rPr lang="tr-TR" dirty="0" smtClean="0"/>
              <a:t>Fatura</a:t>
            </a:r>
          </a:p>
          <a:p>
            <a:pPr marL="971550" lvl="1" indent="-514350" algn="just">
              <a:buFont typeface="+mj-lt"/>
              <a:buAutoNum type="arabicPeriod"/>
            </a:pPr>
            <a:r>
              <a:rPr lang="tr-TR" dirty="0" smtClean="0"/>
              <a:t>İrsaliyeli fatura</a:t>
            </a:r>
          </a:p>
          <a:p>
            <a:pPr marL="971550" lvl="1" indent="-514350" algn="just">
              <a:buFont typeface="+mj-lt"/>
              <a:buAutoNum type="arabicPeriod"/>
            </a:pPr>
            <a:r>
              <a:rPr lang="tr-TR" dirty="0" smtClean="0"/>
              <a:t>Fatura yerine geçen belgeler</a:t>
            </a:r>
          </a:p>
          <a:p>
            <a:pPr marL="971550" lvl="1" indent="-514350" algn="just">
              <a:buFont typeface="+mj-lt"/>
              <a:buAutoNum type="arabicPeriod"/>
            </a:pPr>
            <a:r>
              <a:rPr lang="tr-TR" dirty="0" smtClean="0"/>
              <a:t>Gider makbuzu</a:t>
            </a:r>
          </a:p>
          <a:p>
            <a:pPr marL="971550" lvl="1" indent="-514350" algn="just">
              <a:buFont typeface="+mj-lt"/>
              <a:buAutoNum type="arabicPeriod"/>
            </a:pPr>
            <a:r>
              <a:rPr lang="tr-TR" dirty="0" smtClean="0"/>
              <a:t>Serbest meslek makbuzu</a:t>
            </a:r>
          </a:p>
          <a:p>
            <a:pPr marL="971550" lvl="1" indent="-514350" algn="just">
              <a:buFont typeface="+mj-lt"/>
              <a:buAutoNum type="arabicPeriod"/>
            </a:pPr>
            <a:r>
              <a:rPr lang="tr-TR" dirty="0" smtClean="0"/>
              <a:t>Müstahsil makbuzu</a:t>
            </a:r>
          </a:p>
          <a:p>
            <a:pPr marL="0" indent="0">
              <a:buNone/>
            </a:pPr>
            <a:endParaRPr lang="tr-TR" dirty="0"/>
          </a:p>
        </p:txBody>
      </p:sp>
      <p:sp>
        <p:nvSpPr>
          <p:cNvPr id="2" name="Başlık 1"/>
          <p:cNvSpPr>
            <a:spLocks noGrp="1"/>
          </p:cNvSpPr>
          <p:nvPr>
            <p:ph type="title"/>
          </p:nvPr>
        </p:nvSpPr>
        <p:spPr/>
        <p:txBody>
          <a:bodyPr>
            <a:noAutofit/>
          </a:bodyPr>
          <a:lstStyle/>
          <a:p>
            <a:pPr lvl="0"/>
            <a:r>
              <a:rPr lang="en-US" sz="3500" b="1" dirty="0"/>
              <a:t>FATURA VE FATURA YERİNE GEÇEN</a:t>
            </a:r>
            <a:r>
              <a:rPr lang="tr-TR" sz="3500" dirty="0"/>
              <a:t/>
            </a:r>
            <a:br>
              <a:rPr lang="tr-TR" sz="3500" dirty="0"/>
            </a:br>
            <a:r>
              <a:rPr lang="en-US" sz="3500" b="1" dirty="0" smtClean="0"/>
              <a:t>BELGELER</a:t>
            </a:r>
            <a:endParaRPr lang="tr-TR" sz="3500" dirty="0"/>
          </a:p>
        </p:txBody>
      </p:sp>
    </p:spTree>
    <p:extLst>
      <p:ext uri="{BB962C8B-B14F-4D97-AF65-F5344CB8AC3E}">
        <p14:creationId xmlns:p14="http://schemas.microsoft.com/office/powerpoint/2010/main" val="1207075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Yazar kasanın elektrik kesintisi veya satış limitleri </a:t>
            </a:r>
            <a:r>
              <a:rPr lang="tr-TR" b="1" dirty="0"/>
              <a:t>her yıl </a:t>
            </a:r>
            <a:r>
              <a:rPr lang="tr-TR" dirty="0"/>
              <a:t>Maliye Bakanlığınca belirlenen rakamın altında olduğu zaman, işletme sahibinin perakendecilere düzenledikleri  bir belgedir</a:t>
            </a:r>
            <a:r>
              <a:rPr lang="tr-TR" dirty="0" smtClean="0"/>
              <a:t>.</a:t>
            </a:r>
          </a:p>
          <a:p>
            <a:pPr algn="just"/>
            <a:r>
              <a:rPr lang="tr-TR" dirty="0"/>
              <a:t>Bu belge, bir asıl ve bir suret olarak düzenlenir. Asıl belge müşteriye verilirken, kopyası işletmede kalır </a:t>
            </a:r>
          </a:p>
        </p:txBody>
      </p:sp>
      <p:sp>
        <p:nvSpPr>
          <p:cNvPr id="2" name="Başlık 1"/>
          <p:cNvSpPr>
            <a:spLocks noGrp="1"/>
          </p:cNvSpPr>
          <p:nvPr>
            <p:ph type="title"/>
          </p:nvPr>
        </p:nvSpPr>
        <p:spPr/>
        <p:txBody>
          <a:bodyPr>
            <a:normAutofit/>
          </a:bodyPr>
          <a:lstStyle/>
          <a:p>
            <a:pPr lvl="3" algn="ctr" rtl="0">
              <a:spcBef>
                <a:spcPct val="0"/>
              </a:spcBef>
            </a:pPr>
            <a:r>
              <a:rPr lang="tr-TR" sz="2500" b="1" dirty="0" err="1" smtClean="0"/>
              <a:t>a.b</a:t>
            </a:r>
            <a:r>
              <a:rPr lang="tr-TR" sz="2500" b="1" dirty="0" smtClean="0"/>
              <a:t>. Perakende </a:t>
            </a:r>
            <a:r>
              <a:rPr lang="tr-TR" sz="2500" b="1" dirty="0"/>
              <a:t>Satış </a:t>
            </a:r>
            <a:r>
              <a:rPr lang="tr-TR" sz="2500" b="1" dirty="0" smtClean="0"/>
              <a:t>Fiş</a:t>
            </a:r>
            <a:endParaRPr lang="tr-TR" sz="2500" dirty="0"/>
          </a:p>
        </p:txBody>
      </p:sp>
    </p:spTree>
    <p:extLst>
      <p:ext uri="{BB962C8B-B14F-4D97-AF65-F5344CB8AC3E}">
        <p14:creationId xmlns:p14="http://schemas.microsoft.com/office/powerpoint/2010/main" val="2647654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4" name="image11.jpeg"/>
          <p:cNvPicPr/>
          <p:nvPr/>
        </p:nvPicPr>
        <p:blipFill>
          <a:blip r:embed="rId2" cstate="print"/>
          <a:stretch>
            <a:fillRect/>
          </a:stretch>
        </p:blipFill>
        <p:spPr>
          <a:xfrm>
            <a:off x="1907704" y="1340768"/>
            <a:ext cx="5400600" cy="4032448"/>
          </a:xfrm>
          <a:prstGeom prst="rect">
            <a:avLst/>
          </a:prstGeom>
        </p:spPr>
      </p:pic>
    </p:spTree>
    <p:extLst>
      <p:ext uri="{BB962C8B-B14F-4D97-AF65-F5344CB8AC3E}">
        <p14:creationId xmlns:p14="http://schemas.microsoft.com/office/powerpoint/2010/main" val="1200056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Bazı işletmelerin (sinema, tiyatro, konser salonları, ulaştırma firması vb.) faaliyetlerini halka arzında kullandığı ve içeriğinde ürün ya da hizmeti alacak kişi sayısı, faaliyetin saati, ücreti ve özelliğinin yazıldığı belgelerdir</a:t>
            </a:r>
            <a:r>
              <a:rPr lang="tr-TR" dirty="0" smtClean="0"/>
              <a:t>.</a:t>
            </a:r>
            <a:endParaRPr lang="tr-TR" dirty="0"/>
          </a:p>
          <a:p>
            <a:pPr algn="just"/>
            <a:r>
              <a:rPr lang="tr-TR" dirty="0"/>
              <a:t>En az iki nüsha düzenlenir. Asıl belge müşteriye verilirken, kopyası işletmede kalır. </a:t>
            </a:r>
          </a:p>
        </p:txBody>
      </p:sp>
      <p:sp>
        <p:nvSpPr>
          <p:cNvPr id="2" name="Başlık 1"/>
          <p:cNvSpPr>
            <a:spLocks noGrp="1"/>
          </p:cNvSpPr>
          <p:nvPr>
            <p:ph type="title"/>
          </p:nvPr>
        </p:nvSpPr>
        <p:spPr/>
        <p:txBody>
          <a:bodyPr>
            <a:normAutofit/>
          </a:bodyPr>
          <a:lstStyle/>
          <a:p>
            <a:pPr lvl="3" algn="ctr" rtl="0">
              <a:spcBef>
                <a:spcPct val="0"/>
              </a:spcBef>
            </a:pPr>
            <a:r>
              <a:rPr lang="tr-TR" sz="2500" b="1" dirty="0" err="1" smtClean="0"/>
              <a:t>a.c</a:t>
            </a:r>
            <a:r>
              <a:rPr lang="tr-TR" sz="2500" b="1" dirty="0" smtClean="0"/>
              <a:t>. Biletler</a:t>
            </a:r>
            <a:endParaRPr lang="tr-TR" sz="2500" dirty="0"/>
          </a:p>
        </p:txBody>
      </p:sp>
    </p:spTree>
    <p:extLst>
      <p:ext uri="{BB962C8B-B14F-4D97-AF65-F5344CB8AC3E}">
        <p14:creationId xmlns:p14="http://schemas.microsoft.com/office/powerpoint/2010/main" val="1769393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gn="just"/>
            <a:r>
              <a:rPr lang="tr-TR" dirty="0"/>
              <a:t>Defter tutmak mecburiyetinde olan ve basit usule tabi olanların, vergiden muaf olanlarla yaptıkları işler veya onlardan satın aldıkları emtia için tanzim edip, işi yapana veya emtiayı satana imza ettirilen bir belgedir </a:t>
            </a:r>
            <a:endParaRPr lang="tr-TR" dirty="0" smtClean="0"/>
          </a:p>
          <a:p>
            <a:pPr algn="just"/>
            <a:r>
              <a:rPr lang="tr-TR" dirty="0"/>
              <a:t>Bu gider pusulası vergiden muaf esnaf tarafından verilmiş fatura hükmündedir. İki nüsha düzenlen bu belgenin bir nüshası malı satana veya hizmeti yapana verilir. Diğer nüshası işletmede kalır. Gider pusulasında KDV yer almaz.</a:t>
            </a:r>
          </a:p>
          <a:p>
            <a:pPr algn="just"/>
            <a:endParaRPr lang="tr-TR" dirty="0"/>
          </a:p>
        </p:txBody>
      </p:sp>
      <p:sp>
        <p:nvSpPr>
          <p:cNvPr id="2" name="Başlık 1"/>
          <p:cNvSpPr>
            <a:spLocks noGrp="1"/>
          </p:cNvSpPr>
          <p:nvPr>
            <p:ph type="title"/>
          </p:nvPr>
        </p:nvSpPr>
        <p:spPr/>
        <p:txBody>
          <a:bodyPr>
            <a:normAutofit/>
          </a:bodyPr>
          <a:lstStyle/>
          <a:p>
            <a:pPr lvl="2" algn="ctr" rtl="0">
              <a:spcBef>
                <a:spcPct val="0"/>
              </a:spcBef>
            </a:pPr>
            <a:r>
              <a:rPr lang="tr-TR" sz="3500" b="1" dirty="0" smtClean="0"/>
              <a:t>b. </a:t>
            </a:r>
            <a:r>
              <a:rPr lang="tr-TR" sz="3500" b="1" dirty="0"/>
              <a:t>Gider Pusulası (Makbuzu</a:t>
            </a:r>
            <a:r>
              <a:rPr lang="tr-TR" sz="3500" b="1" dirty="0" smtClean="0"/>
              <a:t>)</a:t>
            </a:r>
            <a:endParaRPr lang="tr-TR" sz="3500" b="1" dirty="0"/>
          </a:p>
        </p:txBody>
      </p:sp>
    </p:spTree>
    <p:extLst>
      <p:ext uri="{BB962C8B-B14F-4D97-AF65-F5344CB8AC3E}">
        <p14:creationId xmlns:p14="http://schemas.microsoft.com/office/powerpoint/2010/main" val="1999135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4" name="image14.jpeg"/>
          <p:cNvPicPr/>
          <p:nvPr/>
        </p:nvPicPr>
        <p:blipFill>
          <a:blip r:embed="rId2" cstate="print"/>
          <a:stretch>
            <a:fillRect/>
          </a:stretch>
        </p:blipFill>
        <p:spPr>
          <a:xfrm>
            <a:off x="1835696" y="1196752"/>
            <a:ext cx="5472607" cy="4097873"/>
          </a:xfrm>
          <a:prstGeom prst="rect">
            <a:avLst/>
          </a:prstGeom>
        </p:spPr>
      </p:pic>
    </p:spTree>
    <p:extLst>
      <p:ext uri="{BB962C8B-B14F-4D97-AF65-F5344CB8AC3E}">
        <p14:creationId xmlns:p14="http://schemas.microsoft.com/office/powerpoint/2010/main" val="949157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a:t>Meslekî faaliyetlerde bulunan (Mali müşavir, doktor, avukat gibi ) serbest meslek erbapları, yapmış oldukları faaliyetlerden doğan tahsilâtı için iki nüsha serbest meslek makbuzu tanzim etmek ve aslını müşteriye bir nüshası da </a:t>
            </a:r>
            <a:r>
              <a:rPr lang="tr-TR" dirty="0" smtClean="0"/>
              <a:t>kendisinde </a:t>
            </a:r>
            <a:r>
              <a:rPr lang="tr-TR" dirty="0"/>
              <a:t>kalacak şekilde düzenlenen belgeye ‘Serbest meslek makbuzu’ denir </a:t>
            </a:r>
            <a:endParaRPr lang="tr-TR" dirty="0" smtClean="0"/>
          </a:p>
          <a:p>
            <a:pPr algn="just"/>
            <a:r>
              <a:rPr lang="tr-TR" dirty="0"/>
              <a:t>Serbest meslek erbapları belirlenen oranlarda KDV ve gelir vergisine tabidir</a:t>
            </a:r>
          </a:p>
        </p:txBody>
      </p:sp>
      <p:sp>
        <p:nvSpPr>
          <p:cNvPr id="2" name="Başlık 1"/>
          <p:cNvSpPr>
            <a:spLocks noGrp="1"/>
          </p:cNvSpPr>
          <p:nvPr>
            <p:ph type="title"/>
          </p:nvPr>
        </p:nvSpPr>
        <p:spPr/>
        <p:txBody>
          <a:bodyPr>
            <a:normAutofit/>
          </a:bodyPr>
          <a:lstStyle/>
          <a:p>
            <a:pPr lvl="2" algn="ctr" rtl="0">
              <a:spcBef>
                <a:spcPct val="0"/>
              </a:spcBef>
            </a:pPr>
            <a:r>
              <a:rPr lang="tr-TR" sz="3500" b="1" dirty="0" smtClean="0"/>
              <a:t>c. Serbest </a:t>
            </a:r>
            <a:r>
              <a:rPr lang="tr-TR" sz="3500" b="1" dirty="0"/>
              <a:t>Meslek </a:t>
            </a:r>
            <a:r>
              <a:rPr lang="tr-TR" sz="3500" b="1" dirty="0" smtClean="0"/>
              <a:t>Makbuzu</a:t>
            </a:r>
            <a:endParaRPr lang="tr-TR" sz="3500" dirty="0"/>
          </a:p>
        </p:txBody>
      </p:sp>
    </p:spTree>
    <p:extLst>
      <p:ext uri="{BB962C8B-B14F-4D97-AF65-F5344CB8AC3E}">
        <p14:creationId xmlns:p14="http://schemas.microsoft.com/office/powerpoint/2010/main" val="490822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pic>
        <p:nvPicPr>
          <p:cNvPr id="4" name="image15.jpeg"/>
          <p:cNvPicPr/>
          <p:nvPr/>
        </p:nvPicPr>
        <p:blipFill>
          <a:blip r:embed="rId2" cstate="print"/>
          <a:stretch>
            <a:fillRect/>
          </a:stretch>
        </p:blipFill>
        <p:spPr>
          <a:xfrm>
            <a:off x="2147252" y="166370"/>
            <a:ext cx="4849495" cy="6525260"/>
          </a:xfrm>
          <a:prstGeom prst="rect">
            <a:avLst/>
          </a:prstGeom>
        </p:spPr>
      </p:pic>
    </p:spTree>
    <p:extLst>
      <p:ext uri="{BB962C8B-B14F-4D97-AF65-F5344CB8AC3E}">
        <p14:creationId xmlns:p14="http://schemas.microsoft.com/office/powerpoint/2010/main" val="4274746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Birinci ve ikinci sınıf tüccarlarla defter tutmak zorunda olan çiftçiler ile basit </a:t>
            </a:r>
            <a:r>
              <a:rPr lang="tr-TR" dirty="0" err="1"/>
              <a:t>usüle</a:t>
            </a:r>
            <a:r>
              <a:rPr lang="tr-TR" dirty="0"/>
              <a:t>  tabi olanlar, vergiden muaf çiftçilerden satın aldıkları malların bedeli için düzenlenen bir belgedir.</a:t>
            </a:r>
          </a:p>
          <a:p>
            <a:pPr algn="just"/>
            <a:endParaRPr lang="tr-TR" dirty="0"/>
          </a:p>
        </p:txBody>
      </p:sp>
      <p:sp>
        <p:nvSpPr>
          <p:cNvPr id="2" name="Başlık 1"/>
          <p:cNvSpPr>
            <a:spLocks noGrp="1"/>
          </p:cNvSpPr>
          <p:nvPr>
            <p:ph type="title"/>
          </p:nvPr>
        </p:nvSpPr>
        <p:spPr/>
        <p:txBody>
          <a:bodyPr>
            <a:normAutofit/>
          </a:bodyPr>
          <a:lstStyle/>
          <a:p>
            <a:pPr lvl="2" algn="ctr" rtl="0">
              <a:spcBef>
                <a:spcPct val="0"/>
              </a:spcBef>
            </a:pPr>
            <a:r>
              <a:rPr lang="tr-TR" sz="3500" b="1" dirty="0" smtClean="0"/>
              <a:t>d. Müstahsil Makbuzu</a:t>
            </a:r>
            <a:endParaRPr lang="tr-TR" sz="3500" dirty="0"/>
          </a:p>
        </p:txBody>
      </p:sp>
    </p:spTree>
    <p:extLst>
      <p:ext uri="{BB962C8B-B14F-4D97-AF65-F5344CB8AC3E}">
        <p14:creationId xmlns:p14="http://schemas.microsoft.com/office/powerpoint/2010/main" val="3830037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pic>
        <p:nvPicPr>
          <p:cNvPr id="4" name="image17.jpeg"/>
          <p:cNvPicPr/>
          <p:nvPr/>
        </p:nvPicPr>
        <p:blipFill>
          <a:blip r:embed="rId2" cstate="print"/>
          <a:stretch>
            <a:fillRect/>
          </a:stretch>
        </p:blipFill>
        <p:spPr>
          <a:xfrm>
            <a:off x="2339752" y="332656"/>
            <a:ext cx="4464496" cy="5904656"/>
          </a:xfrm>
          <a:prstGeom prst="rect">
            <a:avLst/>
          </a:prstGeom>
        </p:spPr>
      </p:pic>
    </p:spTree>
    <p:extLst>
      <p:ext uri="{BB962C8B-B14F-4D97-AF65-F5344CB8AC3E}">
        <p14:creationId xmlns:p14="http://schemas.microsoft.com/office/powerpoint/2010/main" val="1162961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980728"/>
            <a:ext cx="8784976" cy="5760640"/>
          </a:xfrm>
        </p:spPr>
        <p:txBody>
          <a:bodyPr>
            <a:normAutofit fontScale="47500" lnSpcReduction="20000"/>
          </a:bodyPr>
          <a:lstStyle/>
          <a:p>
            <a:pPr marL="514350" lvl="0" indent="-514350">
              <a:buFont typeface="+mj-lt"/>
              <a:buAutoNum type="arabicPeriod"/>
            </a:pPr>
            <a:r>
              <a:rPr lang="tr-TR" dirty="0"/>
              <a:t>Ticari bir malın, bir yerden diğer bir yere taşınması sırasında, taşınan malın cinsini ve miktarını gösteren </a:t>
            </a:r>
            <a:r>
              <a:rPr lang="tr-TR" dirty="0" smtClean="0"/>
              <a:t>belgeye …………… denir</a:t>
            </a:r>
            <a:r>
              <a:rPr lang="tr-TR" dirty="0"/>
              <a:t>.</a:t>
            </a:r>
          </a:p>
          <a:p>
            <a:pPr marL="514350" indent="-514350">
              <a:buFont typeface="+mj-lt"/>
              <a:buAutoNum type="arabicPeriod"/>
            </a:pPr>
            <a:endParaRPr lang="tr-TR" dirty="0"/>
          </a:p>
          <a:p>
            <a:pPr marL="514350" lvl="0" indent="-514350">
              <a:buFont typeface="+mj-lt"/>
              <a:buAutoNum type="arabicPeriod"/>
            </a:pPr>
            <a:r>
              <a:rPr lang="tr-TR" dirty="0"/>
              <a:t>Tüketici koruma yasasına göre tüketici almış olduğu mal ve hizmet karşılığı alınan mallar için alış tarihinden itibaren almış olduğu faturaya ……..gün içinde itiraz etmez ise faturanın içeriğini kabul etmiş olur.</a:t>
            </a:r>
          </a:p>
          <a:p>
            <a:pPr marL="514350" indent="-514350">
              <a:buFont typeface="+mj-lt"/>
              <a:buAutoNum type="arabicPeriod"/>
            </a:pPr>
            <a:endParaRPr lang="tr-TR" dirty="0"/>
          </a:p>
          <a:p>
            <a:pPr marL="514350" lvl="0" indent="-514350">
              <a:buFont typeface="+mj-lt"/>
              <a:buAutoNum type="arabicPeriod"/>
            </a:pPr>
            <a:r>
              <a:rPr lang="tr-TR" dirty="0"/>
              <a:t>Faturanın düzenlendiği anda bedeli ödenmeyen; daha sonra ödenecek şekilde düzenlen ve kaşe ve imzanın üst kısımda yer aldığı faturaya ………..… fatura denir.</a:t>
            </a:r>
          </a:p>
          <a:p>
            <a:pPr marL="514350" indent="-514350">
              <a:buFont typeface="+mj-lt"/>
              <a:buAutoNum type="arabicPeriod"/>
            </a:pPr>
            <a:endParaRPr lang="tr-TR" dirty="0"/>
          </a:p>
          <a:p>
            <a:pPr marL="514350" lvl="0" indent="-514350">
              <a:buFont typeface="+mj-lt"/>
              <a:buAutoNum type="arabicPeriod"/>
            </a:pPr>
            <a:r>
              <a:rPr lang="tr-TR" dirty="0"/>
              <a:t>İsteyen mükellefler fatura ve sevk irsaliyesinin yerine ….…………….…… adı altında tek bir belge düzenleyebilir.</a:t>
            </a:r>
          </a:p>
          <a:p>
            <a:pPr marL="514350" indent="-514350">
              <a:buFont typeface="+mj-lt"/>
              <a:buAutoNum type="arabicPeriod"/>
            </a:pPr>
            <a:endParaRPr lang="tr-TR" dirty="0"/>
          </a:p>
          <a:p>
            <a:pPr marL="514350" lvl="0" indent="-514350">
              <a:buFont typeface="+mj-lt"/>
              <a:buAutoNum type="arabicPeriod"/>
            </a:pPr>
            <a:r>
              <a:rPr lang="tr-TR" dirty="0"/>
              <a:t>İrsaliyeli faturada eğer teslim eden ve teslim alanın adı ve soyadı, imzaları yer almamışsa düzenlenen bu belge ………………. belgedir.</a:t>
            </a:r>
          </a:p>
          <a:p>
            <a:pPr marL="514350" indent="-514350">
              <a:buFont typeface="+mj-lt"/>
              <a:buAutoNum type="arabicPeriod"/>
            </a:pPr>
            <a:endParaRPr lang="tr-TR" dirty="0"/>
          </a:p>
          <a:p>
            <a:pPr marL="514350" lvl="0" indent="-514350">
              <a:buFont typeface="+mj-lt"/>
              <a:buAutoNum type="arabicPeriod"/>
            </a:pPr>
            <a:r>
              <a:rPr lang="tr-TR" dirty="0"/>
              <a:t>Fatura vermek zorunda olan mükellefler, Maliye Bakanlığınca belirlenen belirli bir parasal sınırı aşmayan satışları için …………………………………….…... fişi düzenler.</a:t>
            </a:r>
          </a:p>
          <a:p>
            <a:pPr marL="514350" indent="-514350">
              <a:buFont typeface="+mj-lt"/>
              <a:buAutoNum type="arabicPeriod"/>
            </a:pPr>
            <a:endParaRPr lang="tr-TR" dirty="0"/>
          </a:p>
          <a:p>
            <a:pPr marL="514350" lvl="0" indent="-514350">
              <a:buFont typeface="+mj-lt"/>
              <a:buAutoNum type="arabicPeriod"/>
            </a:pPr>
            <a:r>
              <a:rPr lang="tr-TR" dirty="0"/>
              <a:t>Fatura vermek ve almak zorunda olan mükellefler, belge verme zorunda olmayanlardan  almış  oldukları  mal  ve  hizmet  karşılığında  düzenledikleri   </a:t>
            </a:r>
            <a:r>
              <a:rPr lang="tr-TR" dirty="0" smtClean="0"/>
              <a:t>belgeye     …………..………..</a:t>
            </a:r>
            <a:r>
              <a:rPr lang="tr-TR" dirty="0"/>
              <a:t>denir.</a:t>
            </a:r>
          </a:p>
          <a:p>
            <a:pPr marL="514350" indent="-514350">
              <a:buFont typeface="+mj-lt"/>
              <a:buAutoNum type="arabicPeriod"/>
            </a:pPr>
            <a:endParaRPr lang="tr-TR" dirty="0"/>
          </a:p>
          <a:p>
            <a:pPr marL="514350" lvl="0" indent="-514350">
              <a:buFont typeface="+mj-lt"/>
              <a:buAutoNum type="arabicPeriod" startAt="8"/>
            </a:pPr>
            <a:r>
              <a:rPr lang="tr-TR" dirty="0"/>
              <a:t>Fatura vermek ve almak zorunda olan mükellefler, vergiye tabi olmayan çiftçilerden almış         oldukları         mal         karşılığında         düzenledikleri         belgeye         </a:t>
            </a:r>
            <a:r>
              <a:rPr lang="tr-TR" dirty="0" smtClean="0"/>
              <a:t>.…………………………………..…</a:t>
            </a:r>
            <a:r>
              <a:rPr lang="tr-TR" dirty="0"/>
              <a:t>denir</a:t>
            </a:r>
            <a:r>
              <a:rPr lang="tr-TR" dirty="0" smtClean="0"/>
              <a:t>.</a:t>
            </a:r>
            <a:endParaRPr lang="tr-TR" dirty="0"/>
          </a:p>
        </p:txBody>
      </p:sp>
      <p:sp>
        <p:nvSpPr>
          <p:cNvPr id="2" name="Başlık 1"/>
          <p:cNvSpPr>
            <a:spLocks noGrp="1"/>
          </p:cNvSpPr>
          <p:nvPr>
            <p:ph type="title"/>
          </p:nvPr>
        </p:nvSpPr>
        <p:spPr>
          <a:xfrm>
            <a:off x="457200" y="274638"/>
            <a:ext cx="8229600" cy="418058"/>
          </a:xfrm>
        </p:spPr>
        <p:txBody>
          <a:bodyPr>
            <a:normAutofit fontScale="90000"/>
          </a:bodyPr>
          <a:lstStyle/>
          <a:p>
            <a:r>
              <a:rPr lang="tr-TR" dirty="0" smtClean="0"/>
              <a:t>test</a:t>
            </a:r>
            <a:endParaRPr lang="tr-TR" dirty="0"/>
          </a:p>
        </p:txBody>
      </p:sp>
    </p:spTree>
    <p:extLst>
      <p:ext uri="{BB962C8B-B14F-4D97-AF65-F5344CB8AC3E}">
        <p14:creationId xmlns:p14="http://schemas.microsoft.com/office/powerpoint/2010/main" val="2958213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smtClean="0"/>
              <a:t>Mal ve hizmet hareket akışını düzenli bir şekilde kontrol etmek, muhasebe belge düzenini sağlamak ve tüm mal ve hizmet satışlarının fatura edilmesi için düzenlenmesi zorunlu belgelerdir. Bunlar</a:t>
            </a:r>
          </a:p>
          <a:p>
            <a:pPr marL="514350" indent="-514350">
              <a:buFont typeface="+mj-lt"/>
              <a:buAutoNum type="alphaLcParenR"/>
            </a:pPr>
            <a:r>
              <a:rPr lang="tr-TR" dirty="0" smtClean="0"/>
              <a:t>Sevk irsaliyesi </a:t>
            </a:r>
          </a:p>
          <a:p>
            <a:pPr marL="514350" indent="-514350">
              <a:buFont typeface="+mj-lt"/>
              <a:buAutoNum type="alphaLcParenR"/>
            </a:pPr>
            <a:r>
              <a:rPr lang="tr-TR" dirty="0" smtClean="0"/>
              <a:t>Taşıma irsaliyesi </a:t>
            </a:r>
          </a:p>
          <a:p>
            <a:pPr marL="514350" indent="-514350">
              <a:buFont typeface="+mj-lt"/>
              <a:buAutoNum type="alphaLcParenR"/>
            </a:pPr>
            <a:r>
              <a:rPr lang="tr-TR" dirty="0" smtClean="0"/>
              <a:t>Yolcu listeleri </a:t>
            </a:r>
          </a:p>
          <a:p>
            <a:pPr marL="514350" indent="-514350">
              <a:buFont typeface="+mj-lt"/>
              <a:buAutoNum type="alphaLcParenR"/>
            </a:pPr>
            <a:r>
              <a:rPr lang="tr-TR" dirty="0" smtClean="0"/>
              <a:t>Adisyon</a:t>
            </a:r>
          </a:p>
          <a:p>
            <a:endParaRPr lang="tr-TR" dirty="0"/>
          </a:p>
        </p:txBody>
      </p:sp>
      <p:sp>
        <p:nvSpPr>
          <p:cNvPr id="2" name="Başlık 1"/>
          <p:cNvSpPr>
            <a:spLocks noGrp="1"/>
          </p:cNvSpPr>
          <p:nvPr>
            <p:ph type="title"/>
          </p:nvPr>
        </p:nvSpPr>
        <p:spPr/>
        <p:txBody>
          <a:bodyPr>
            <a:normAutofit/>
          </a:bodyPr>
          <a:lstStyle/>
          <a:p>
            <a:pPr lvl="1" algn="ctr" rtl="0">
              <a:spcBef>
                <a:spcPct val="0"/>
              </a:spcBef>
            </a:pPr>
            <a:r>
              <a:rPr lang="tr-TR" sz="3500" b="1" dirty="0" smtClean="0"/>
              <a:t>1. </a:t>
            </a:r>
            <a:r>
              <a:rPr lang="en-US" sz="3500" b="1" dirty="0" err="1" smtClean="0"/>
              <a:t>İrsaliyeler</a:t>
            </a:r>
            <a:endParaRPr lang="tr-TR" sz="3500" dirty="0"/>
          </a:p>
        </p:txBody>
      </p:sp>
    </p:spTree>
    <p:extLst>
      <p:ext uri="{BB962C8B-B14F-4D97-AF65-F5344CB8AC3E}">
        <p14:creationId xmlns:p14="http://schemas.microsoft.com/office/powerpoint/2010/main" val="987660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indent="-514350">
              <a:buFont typeface="+mj-lt"/>
              <a:buAutoNum type="arabicPeriod"/>
            </a:pPr>
            <a:r>
              <a:rPr lang="tr-TR" dirty="0"/>
              <a:t>Asılması zorunlu belgeler </a:t>
            </a:r>
            <a:endParaRPr lang="tr-TR" dirty="0" smtClean="0"/>
          </a:p>
          <a:p>
            <a:pPr marL="514350" indent="-514350">
              <a:buFont typeface="+mj-lt"/>
              <a:buAutoNum type="arabicPeriod"/>
            </a:pPr>
            <a:r>
              <a:rPr lang="tr-TR" dirty="0" smtClean="0"/>
              <a:t>Kıymetli  </a:t>
            </a:r>
            <a:r>
              <a:rPr lang="tr-TR" dirty="0"/>
              <a:t>evraklar </a:t>
            </a:r>
            <a:endParaRPr lang="tr-TR" dirty="0" smtClean="0"/>
          </a:p>
          <a:p>
            <a:pPr marL="514350" indent="-514350">
              <a:buFont typeface="+mj-lt"/>
              <a:buAutoNum type="arabicPeriod"/>
            </a:pPr>
            <a:r>
              <a:rPr lang="tr-TR" dirty="0" smtClean="0"/>
              <a:t>Menkul kıymetler </a:t>
            </a:r>
          </a:p>
          <a:p>
            <a:pPr marL="514350" indent="-514350">
              <a:buFont typeface="+mj-lt"/>
              <a:buAutoNum type="arabicPeriod"/>
            </a:pPr>
            <a:r>
              <a:rPr lang="tr-TR" dirty="0" smtClean="0"/>
              <a:t>Makbuzlar</a:t>
            </a:r>
            <a:endParaRPr lang="tr-TR" dirty="0"/>
          </a:p>
          <a:p>
            <a:pPr marL="514350" indent="-514350">
              <a:buFont typeface="+mj-lt"/>
              <a:buAutoNum type="arabicPeriod"/>
            </a:pPr>
            <a:r>
              <a:rPr lang="tr-TR" dirty="0"/>
              <a:t>Muhasebe fişleri </a:t>
            </a:r>
            <a:endParaRPr lang="tr-TR" dirty="0" smtClean="0"/>
          </a:p>
          <a:p>
            <a:pPr marL="514350" indent="-514350">
              <a:buFont typeface="+mj-lt"/>
              <a:buAutoNum type="arabicPeriod"/>
            </a:pPr>
            <a:r>
              <a:rPr lang="tr-TR" dirty="0" smtClean="0"/>
              <a:t>Maaş </a:t>
            </a:r>
            <a:r>
              <a:rPr lang="tr-TR" dirty="0"/>
              <a:t>bordroları</a:t>
            </a:r>
          </a:p>
          <a:p>
            <a:endParaRPr lang="tr-TR" dirty="0"/>
          </a:p>
        </p:txBody>
      </p:sp>
      <p:sp>
        <p:nvSpPr>
          <p:cNvPr id="2" name="Başlık 1"/>
          <p:cNvSpPr>
            <a:spLocks noGrp="1"/>
          </p:cNvSpPr>
          <p:nvPr>
            <p:ph type="title"/>
          </p:nvPr>
        </p:nvSpPr>
        <p:spPr/>
        <p:txBody>
          <a:bodyPr>
            <a:normAutofit/>
          </a:bodyPr>
          <a:lstStyle/>
          <a:p>
            <a:r>
              <a:rPr lang="tr-TR" b="1" dirty="0"/>
              <a:t>DİĞER TİCARİ </a:t>
            </a:r>
            <a:r>
              <a:rPr lang="tr-TR" b="1" dirty="0" smtClean="0"/>
              <a:t>BELGELER</a:t>
            </a:r>
            <a:endParaRPr lang="tr-TR" dirty="0"/>
          </a:p>
        </p:txBody>
      </p:sp>
    </p:spTree>
    <p:extLst>
      <p:ext uri="{BB962C8B-B14F-4D97-AF65-F5344CB8AC3E}">
        <p14:creationId xmlns:p14="http://schemas.microsoft.com/office/powerpoint/2010/main" val="4115736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indent="-514350">
              <a:buFont typeface="+mj-lt"/>
              <a:buAutoNum type="alphaLcParenR"/>
            </a:pPr>
            <a:r>
              <a:rPr lang="tr-TR" dirty="0"/>
              <a:t>Vergi levhası</a:t>
            </a:r>
          </a:p>
          <a:p>
            <a:pPr marL="514350" indent="-514350">
              <a:buFont typeface="+mj-lt"/>
              <a:buAutoNum type="alphaLcParenR"/>
            </a:pPr>
            <a:r>
              <a:rPr lang="tr-TR" dirty="0"/>
              <a:t>Ödeme kaydedici cihazlara ait levha </a:t>
            </a:r>
            <a:endParaRPr lang="tr-TR" dirty="0" smtClean="0"/>
          </a:p>
          <a:p>
            <a:pPr marL="514350" indent="-514350">
              <a:buFont typeface="+mj-lt"/>
              <a:buAutoNum type="alphaLcParenR"/>
            </a:pPr>
            <a:r>
              <a:rPr lang="tr-TR" dirty="0" smtClean="0"/>
              <a:t>“</a:t>
            </a:r>
            <a:r>
              <a:rPr lang="tr-TR" dirty="0"/>
              <a:t>Fiyatlarımıza KDV dahildir” levhası </a:t>
            </a:r>
            <a:endParaRPr lang="tr-TR" dirty="0" smtClean="0"/>
          </a:p>
          <a:p>
            <a:pPr marL="514350" indent="-514350">
              <a:buFont typeface="+mj-lt"/>
              <a:buAutoNum type="alphaLcParenR"/>
            </a:pPr>
            <a:r>
              <a:rPr lang="tr-TR" dirty="0" smtClean="0"/>
              <a:t>Aylık  </a:t>
            </a:r>
            <a:r>
              <a:rPr lang="tr-TR" dirty="0"/>
              <a:t>prim ve hizmet belgesi</a:t>
            </a:r>
          </a:p>
          <a:p>
            <a:pPr marL="0" indent="0">
              <a:buNone/>
            </a:pPr>
            <a:endParaRPr lang="tr-TR" dirty="0"/>
          </a:p>
        </p:txBody>
      </p:sp>
      <p:sp>
        <p:nvSpPr>
          <p:cNvPr id="2" name="Başlık 1"/>
          <p:cNvSpPr>
            <a:spLocks noGrp="1"/>
          </p:cNvSpPr>
          <p:nvPr>
            <p:ph type="title"/>
          </p:nvPr>
        </p:nvSpPr>
        <p:spPr/>
        <p:txBody>
          <a:bodyPr>
            <a:normAutofit/>
          </a:bodyPr>
          <a:lstStyle/>
          <a:p>
            <a:pPr lvl="1" algn="ctr" rtl="0">
              <a:spcBef>
                <a:spcPct val="0"/>
              </a:spcBef>
            </a:pPr>
            <a:r>
              <a:rPr lang="tr-TR" sz="3500" b="1" dirty="0" smtClean="0"/>
              <a:t>1. ASILMASI ZORUNLU BELGELER</a:t>
            </a:r>
            <a:endParaRPr lang="tr-TR" sz="3500" b="1" dirty="0"/>
          </a:p>
        </p:txBody>
      </p:sp>
      <p:sp>
        <p:nvSpPr>
          <p:cNvPr id="4" name="Dikdörtgen 3"/>
          <p:cNvSpPr/>
          <p:nvPr/>
        </p:nvSpPr>
        <p:spPr>
          <a:xfrm>
            <a:off x="6588224" y="0"/>
            <a:ext cx="2555776" cy="404664"/>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Diğer Ticari Belgeler</a:t>
            </a:r>
            <a:endParaRPr lang="tr-TR" dirty="0">
              <a:solidFill>
                <a:schemeClr val="tx1"/>
              </a:solidFill>
            </a:endParaRPr>
          </a:p>
        </p:txBody>
      </p:sp>
    </p:spTree>
    <p:extLst>
      <p:ext uri="{BB962C8B-B14F-4D97-AF65-F5344CB8AC3E}">
        <p14:creationId xmlns:p14="http://schemas.microsoft.com/office/powerpoint/2010/main" val="1246569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Gelir Vergisi mükellefler (Basit </a:t>
            </a:r>
            <a:r>
              <a:rPr lang="tr-TR" dirty="0" err="1"/>
              <a:t>usülde</a:t>
            </a:r>
            <a:r>
              <a:rPr lang="tr-TR" dirty="0"/>
              <a:t> vergilendirilen mükellefler dahil) ile sermaye şirketleri her yıl mayıs ayının son gününe kadar vergi matrahına esas olan tutarları  ile bunlara isabet eden vergi miktarını gösteren vergi levhasını düzenleyerek, vergi dairesine veya mali müşavire onaylatarak kolayca görünebilecek yerden asmak zorundadırlar</a:t>
            </a:r>
          </a:p>
        </p:txBody>
      </p:sp>
      <p:sp>
        <p:nvSpPr>
          <p:cNvPr id="2" name="Başlık 1"/>
          <p:cNvSpPr>
            <a:spLocks noGrp="1"/>
          </p:cNvSpPr>
          <p:nvPr>
            <p:ph type="title"/>
          </p:nvPr>
        </p:nvSpPr>
        <p:spPr/>
        <p:txBody>
          <a:bodyPr>
            <a:normAutofit/>
          </a:bodyPr>
          <a:lstStyle/>
          <a:p>
            <a:pPr lvl="2" algn="ctr" rtl="0">
              <a:spcBef>
                <a:spcPct val="0"/>
              </a:spcBef>
            </a:pPr>
            <a:r>
              <a:rPr lang="tr-TR" sz="2500" b="1" dirty="0" smtClean="0"/>
              <a:t>a. Vergi Levhası</a:t>
            </a:r>
            <a:endParaRPr lang="tr-TR" sz="2500" dirty="0"/>
          </a:p>
        </p:txBody>
      </p:sp>
    </p:spTree>
    <p:extLst>
      <p:ext uri="{BB962C8B-B14F-4D97-AF65-F5344CB8AC3E}">
        <p14:creationId xmlns:p14="http://schemas.microsoft.com/office/powerpoint/2010/main" val="272044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pic>
        <p:nvPicPr>
          <p:cNvPr id="2050" name="Picture 2" descr="http://www.sorgulamalari.com/wp-content/uploads/2014/08/vergi-levhasi-sorgul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62" y="476672"/>
            <a:ext cx="8201186" cy="549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63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Perakende satışa başlayan mükellefler işe başlama tarihinden itibaren 30 gün içinde bağlı olduğu vergi dairesine yazar kasa kullanma isteklerini talep eden bir dilekçe ile talep eder. Formaliteleri yerine getirerek yazar kasayı aldıktan sonra vergi dairesinden  yazar kasayı kullanma belgesini onaylatarak iş yerine asar. </a:t>
            </a:r>
          </a:p>
        </p:txBody>
      </p:sp>
      <p:sp>
        <p:nvSpPr>
          <p:cNvPr id="2" name="Başlık 1"/>
          <p:cNvSpPr>
            <a:spLocks noGrp="1"/>
          </p:cNvSpPr>
          <p:nvPr>
            <p:ph type="title"/>
          </p:nvPr>
        </p:nvSpPr>
        <p:spPr/>
        <p:txBody>
          <a:bodyPr>
            <a:normAutofit/>
          </a:bodyPr>
          <a:lstStyle/>
          <a:p>
            <a:pPr lvl="2" algn="ctr" rtl="0">
              <a:spcBef>
                <a:spcPct val="0"/>
              </a:spcBef>
            </a:pPr>
            <a:r>
              <a:rPr lang="tr-TR" sz="2500" b="1" dirty="0" smtClean="0"/>
              <a:t>b. Ödeme </a:t>
            </a:r>
            <a:r>
              <a:rPr lang="tr-TR" sz="2500" b="1" dirty="0"/>
              <a:t>Kaydedici Cihazlara Ait </a:t>
            </a:r>
            <a:r>
              <a:rPr lang="tr-TR" sz="2500" b="1" dirty="0" smtClean="0"/>
              <a:t>Levha</a:t>
            </a:r>
            <a:endParaRPr lang="tr-TR" sz="2500" dirty="0"/>
          </a:p>
        </p:txBody>
      </p:sp>
      <p:sp>
        <p:nvSpPr>
          <p:cNvPr id="4" name="AutoShape 2" descr="Olivetti Pbt900 Yeni Nesil Yazar K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012" y="5013176"/>
            <a:ext cx="1816596" cy="145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524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pic>
        <p:nvPicPr>
          <p:cNvPr id="4" name="image19.jpeg"/>
          <p:cNvPicPr/>
          <p:nvPr/>
        </p:nvPicPr>
        <p:blipFill>
          <a:blip r:embed="rId2" cstate="print"/>
          <a:stretch>
            <a:fillRect/>
          </a:stretch>
        </p:blipFill>
        <p:spPr>
          <a:xfrm>
            <a:off x="395536" y="836712"/>
            <a:ext cx="8280919" cy="5256584"/>
          </a:xfrm>
          <a:prstGeom prst="rect">
            <a:avLst/>
          </a:prstGeom>
        </p:spPr>
      </p:pic>
    </p:spTree>
    <p:extLst>
      <p:ext uri="{BB962C8B-B14F-4D97-AF65-F5344CB8AC3E}">
        <p14:creationId xmlns:p14="http://schemas.microsoft.com/office/powerpoint/2010/main" val="2121667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Gerçek </a:t>
            </a:r>
            <a:r>
              <a:rPr lang="tr-TR" dirty="0" err="1"/>
              <a:t>usülde</a:t>
            </a:r>
            <a:r>
              <a:rPr lang="tr-TR" dirty="0"/>
              <a:t> KDV mükellefleri, perakende satışları için ‘Fiyatlarımıza KDV dahildir.’ şeklinde düzenlenmiş bu belgeyi satışa başladığı tarihten itibaren işyerinin her katına veya her bölümüne, müşterinin görebileceği yere asmak zorundadır </a:t>
            </a:r>
          </a:p>
        </p:txBody>
      </p:sp>
      <p:sp>
        <p:nvSpPr>
          <p:cNvPr id="2" name="Başlık 1"/>
          <p:cNvSpPr>
            <a:spLocks noGrp="1"/>
          </p:cNvSpPr>
          <p:nvPr>
            <p:ph type="title"/>
          </p:nvPr>
        </p:nvSpPr>
        <p:spPr/>
        <p:txBody>
          <a:bodyPr>
            <a:normAutofit/>
          </a:bodyPr>
          <a:lstStyle/>
          <a:p>
            <a:pPr lvl="2" algn="ctr" rtl="0">
              <a:spcBef>
                <a:spcPct val="0"/>
              </a:spcBef>
            </a:pPr>
            <a:r>
              <a:rPr lang="tr-TR" sz="2500" b="1" dirty="0" smtClean="0"/>
              <a:t>c. Fiyatlarımıza </a:t>
            </a:r>
            <a:r>
              <a:rPr lang="tr-TR" sz="2500" b="1" dirty="0"/>
              <a:t>KDV Dâhildir’ </a:t>
            </a:r>
            <a:r>
              <a:rPr lang="tr-TR" sz="2500" b="1" dirty="0" smtClean="0"/>
              <a:t>Levhası</a:t>
            </a:r>
            <a:endParaRPr lang="tr-TR" sz="2500" dirty="0"/>
          </a:p>
        </p:txBody>
      </p:sp>
    </p:spTree>
    <p:extLst>
      <p:ext uri="{BB962C8B-B14F-4D97-AF65-F5344CB8AC3E}">
        <p14:creationId xmlns:p14="http://schemas.microsoft.com/office/powerpoint/2010/main" val="355040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Bu belge, iş yerinde çalışan işçilerin çalışmalarıyla ilgili bilgileri her ay düzenleyerek ertesi ayın son günü mesai saati bitimine kadar, internet yolu ile veya elden Sosyal Güvenlik Kurumu’na verilir</a:t>
            </a:r>
            <a:r>
              <a:rPr lang="tr-TR" dirty="0" smtClean="0"/>
              <a:t>.</a:t>
            </a:r>
            <a:endParaRPr lang="tr-TR" dirty="0"/>
          </a:p>
          <a:p>
            <a:r>
              <a:rPr lang="tr-TR" dirty="0"/>
              <a:t>İnternetten verilen bu belgenin çıktısı veya elden verilerek alınan onaylı bir nüshası işçilerin çalışmış oldukları iş yerinde asılır.</a:t>
            </a:r>
          </a:p>
          <a:p>
            <a:endParaRPr lang="tr-TR" dirty="0"/>
          </a:p>
        </p:txBody>
      </p:sp>
      <p:sp>
        <p:nvSpPr>
          <p:cNvPr id="2" name="Başlık 1"/>
          <p:cNvSpPr>
            <a:spLocks noGrp="1"/>
          </p:cNvSpPr>
          <p:nvPr>
            <p:ph type="title"/>
          </p:nvPr>
        </p:nvSpPr>
        <p:spPr/>
        <p:txBody>
          <a:bodyPr>
            <a:normAutofit/>
          </a:bodyPr>
          <a:lstStyle/>
          <a:p>
            <a:pPr lvl="2" algn="ctr" rtl="0">
              <a:spcBef>
                <a:spcPct val="0"/>
              </a:spcBef>
            </a:pPr>
            <a:r>
              <a:rPr lang="tr-TR" sz="2500" b="1" dirty="0" smtClean="0"/>
              <a:t>d. Aylık </a:t>
            </a:r>
            <a:r>
              <a:rPr lang="tr-TR" sz="2500" b="1" dirty="0"/>
              <a:t>Prim ve Hizmet </a:t>
            </a:r>
            <a:r>
              <a:rPr lang="tr-TR" sz="2500" b="1" dirty="0" smtClean="0"/>
              <a:t>Belgesi</a:t>
            </a:r>
            <a:endParaRPr lang="tr-TR" sz="2500" dirty="0"/>
          </a:p>
        </p:txBody>
      </p:sp>
    </p:spTree>
    <p:extLst>
      <p:ext uri="{BB962C8B-B14F-4D97-AF65-F5344CB8AC3E}">
        <p14:creationId xmlns:p14="http://schemas.microsoft.com/office/powerpoint/2010/main" val="1637609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pic>
        <p:nvPicPr>
          <p:cNvPr id="4" name="image21.png"/>
          <p:cNvPicPr/>
          <p:nvPr/>
        </p:nvPicPr>
        <p:blipFill>
          <a:blip r:embed="rId2" cstate="print"/>
          <a:stretch>
            <a:fillRect/>
          </a:stretch>
        </p:blipFill>
        <p:spPr>
          <a:xfrm>
            <a:off x="1940560" y="392747"/>
            <a:ext cx="5262880" cy="6072505"/>
          </a:xfrm>
          <a:prstGeom prst="rect">
            <a:avLst/>
          </a:prstGeom>
        </p:spPr>
      </p:pic>
    </p:spTree>
    <p:extLst>
      <p:ext uri="{BB962C8B-B14F-4D97-AF65-F5344CB8AC3E}">
        <p14:creationId xmlns:p14="http://schemas.microsoft.com/office/powerpoint/2010/main" val="1419692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204864"/>
            <a:ext cx="8229600" cy="3921299"/>
          </a:xfrm>
        </p:spPr>
        <p:txBody>
          <a:bodyPr>
            <a:normAutofit/>
          </a:bodyPr>
          <a:lstStyle/>
          <a:p>
            <a:pPr marL="1371600" lvl="2" indent="-457200">
              <a:buFont typeface="+mj-lt"/>
              <a:buAutoNum type="alphaLcParenR"/>
            </a:pPr>
            <a:r>
              <a:rPr lang="tr-TR" sz="3600" dirty="0"/>
              <a:t>Bono</a:t>
            </a:r>
          </a:p>
          <a:p>
            <a:pPr marL="1371600" lvl="2" indent="-457200">
              <a:buFont typeface="+mj-lt"/>
              <a:buAutoNum type="alphaLcParenR"/>
            </a:pPr>
            <a:r>
              <a:rPr lang="tr-TR" sz="3600" dirty="0"/>
              <a:t>Poliçe</a:t>
            </a:r>
          </a:p>
          <a:p>
            <a:pPr marL="1371600" lvl="2" indent="-457200">
              <a:buFont typeface="+mj-lt"/>
              <a:buAutoNum type="alphaLcParenR"/>
            </a:pPr>
            <a:r>
              <a:rPr lang="tr-TR" sz="3600" dirty="0" smtClean="0"/>
              <a:t>Çeklerdir</a:t>
            </a:r>
            <a:endParaRPr lang="tr-TR" sz="3600" dirty="0"/>
          </a:p>
        </p:txBody>
      </p:sp>
      <p:sp>
        <p:nvSpPr>
          <p:cNvPr id="2" name="Başlık 1"/>
          <p:cNvSpPr>
            <a:spLocks noGrp="1"/>
          </p:cNvSpPr>
          <p:nvPr>
            <p:ph type="title"/>
          </p:nvPr>
        </p:nvSpPr>
        <p:spPr/>
        <p:txBody>
          <a:bodyPr>
            <a:normAutofit/>
          </a:bodyPr>
          <a:lstStyle/>
          <a:p>
            <a:pPr lvl="1" algn="ctr" rtl="0">
              <a:spcBef>
                <a:spcPct val="0"/>
              </a:spcBef>
            </a:pPr>
            <a:r>
              <a:rPr lang="tr-TR" sz="3500" b="1" dirty="0" smtClean="0"/>
              <a:t>2. KIYMETLİ EVRAKLAR</a:t>
            </a:r>
            <a:endParaRPr lang="tr-TR" sz="3500" dirty="0"/>
          </a:p>
        </p:txBody>
      </p:sp>
      <p:sp>
        <p:nvSpPr>
          <p:cNvPr id="4" name="Dikdörtgen 3"/>
          <p:cNvSpPr/>
          <p:nvPr/>
        </p:nvSpPr>
        <p:spPr>
          <a:xfrm>
            <a:off x="6588224" y="0"/>
            <a:ext cx="2555776" cy="404664"/>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Diğer Ticari Belgeler</a:t>
            </a:r>
            <a:endParaRPr lang="tr-TR" dirty="0">
              <a:solidFill>
                <a:schemeClr val="tx1"/>
              </a:solidFill>
            </a:endParaRPr>
          </a:p>
        </p:txBody>
      </p:sp>
    </p:spTree>
    <p:extLst>
      <p:ext uri="{BB962C8B-B14F-4D97-AF65-F5344CB8AC3E}">
        <p14:creationId xmlns:p14="http://schemas.microsoft.com/office/powerpoint/2010/main" val="54117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a:t>Satılmış ya da satılmak üzere olan bir malın, bir adresten diğerine naklinde ya da aynı işletmeye ait işyerleri arasında taşınmasında düzenlenen ve üzerinde gönderilen malın konusu, birimi ve malın kime ait olduğunun yazıldığı belgeye </a:t>
            </a:r>
            <a:r>
              <a:rPr lang="tr-TR" b="1" i="1" dirty="0"/>
              <a:t>‘Sevk  İrsaliyesi’  </a:t>
            </a:r>
            <a:r>
              <a:rPr lang="tr-TR" dirty="0"/>
              <a:t>denir. </a:t>
            </a:r>
            <a:endParaRPr lang="tr-TR" dirty="0" smtClean="0"/>
          </a:p>
          <a:p>
            <a:pPr algn="just"/>
            <a:r>
              <a:rPr lang="tr-TR" dirty="0"/>
              <a:t>Sevk irsaliyesi en az üç nüsha olarak bilgisayar ortamında düzenlenir ve iki nüshası mutlaka emtiayı (malı) taşıyan taşıtta bulundurulur.</a:t>
            </a:r>
          </a:p>
        </p:txBody>
      </p:sp>
      <p:sp>
        <p:nvSpPr>
          <p:cNvPr id="2" name="Başlık 1"/>
          <p:cNvSpPr>
            <a:spLocks noGrp="1"/>
          </p:cNvSpPr>
          <p:nvPr>
            <p:ph type="title"/>
          </p:nvPr>
        </p:nvSpPr>
        <p:spPr/>
        <p:txBody>
          <a:bodyPr>
            <a:normAutofit/>
          </a:bodyPr>
          <a:lstStyle/>
          <a:p>
            <a:pPr lvl="2" algn="ctr" rtl="0">
              <a:spcBef>
                <a:spcPct val="0"/>
              </a:spcBef>
            </a:pPr>
            <a:r>
              <a:rPr lang="tr-TR" sz="3500" b="1" dirty="0"/>
              <a:t>a</a:t>
            </a:r>
            <a:r>
              <a:rPr lang="tr-TR" sz="3500" b="1" dirty="0" smtClean="0"/>
              <a:t>. Sevk İrsaliyesi</a:t>
            </a:r>
            <a:endParaRPr lang="tr-TR" sz="3500" dirty="0"/>
          </a:p>
        </p:txBody>
      </p:sp>
    </p:spTree>
    <p:extLst>
      <p:ext uri="{BB962C8B-B14F-4D97-AF65-F5344CB8AC3E}">
        <p14:creationId xmlns:p14="http://schemas.microsoft.com/office/powerpoint/2010/main" val="527936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Borçlusu tarafından alacaklıya hitaben belli bir paranın, belli bir süre sonra kayıtsız ve şartsız ödeneceğini kabul ederek düzenleyip imzalayarak, alacaklıya verilen ticari bir belgedir.</a:t>
            </a:r>
          </a:p>
          <a:p>
            <a:r>
              <a:rPr lang="tr-TR" dirty="0"/>
              <a:t>Bonoda ikili bir ilişki vardır: Bono, düzenleyen için </a:t>
            </a:r>
            <a:r>
              <a:rPr lang="tr-TR" dirty="0" smtClean="0"/>
              <a:t>borç Lehtar </a:t>
            </a:r>
            <a:r>
              <a:rPr lang="tr-TR" dirty="0"/>
              <a:t>(hamil) için alacak senedi niteliğindedir </a:t>
            </a:r>
          </a:p>
        </p:txBody>
      </p:sp>
      <p:sp>
        <p:nvSpPr>
          <p:cNvPr id="2" name="Başlık 1"/>
          <p:cNvSpPr>
            <a:spLocks noGrp="1"/>
          </p:cNvSpPr>
          <p:nvPr>
            <p:ph type="title"/>
          </p:nvPr>
        </p:nvSpPr>
        <p:spPr/>
        <p:txBody>
          <a:bodyPr>
            <a:normAutofit/>
          </a:bodyPr>
          <a:lstStyle/>
          <a:p>
            <a:pPr lvl="2" algn="ctr" rtl="0">
              <a:spcBef>
                <a:spcPct val="0"/>
              </a:spcBef>
            </a:pPr>
            <a:r>
              <a:rPr lang="tr-TR" sz="2500" b="1" dirty="0" smtClean="0"/>
              <a:t>a. Bono </a:t>
            </a:r>
            <a:r>
              <a:rPr lang="tr-TR" sz="2500" b="1" dirty="0"/>
              <a:t>( Emre Muharrer Senet</a:t>
            </a:r>
            <a:r>
              <a:rPr lang="tr-TR" sz="2500" b="1" dirty="0" smtClean="0"/>
              <a:t>)</a:t>
            </a:r>
            <a:endParaRPr lang="tr-TR" sz="2500" dirty="0"/>
          </a:p>
        </p:txBody>
      </p:sp>
    </p:spTree>
    <p:extLst>
      <p:ext uri="{BB962C8B-B14F-4D97-AF65-F5344CB8AC3E}">
        <p14:creationId xmlns:p14="http://schemas.microsoft.com/office/powerpoint/2010/main" val="28354286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kış Çizelgesi: Delikli Teyp 7"/>
          <p:cNvSpPr/>
          <p:nvPr/>
        </p:nvSpPr>
        <p:spPr>
          <a:xfrm>
            <a:off x="3635896" y="404664"/>
            <a:ext cx="2088232" cy="804672"/>
          </a:xfrm>
          <a:prstGeom prst="flowChartPunchedTap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BONO</a:t>
            </a:r>
            <a:endParaRPr lang="tr-TR" sz="2800" b="1" dirty="0">
              <a:solidFill>
                <a:schemeClr val="tx1"/>
              </a:solidFill>
            </a:endParaRPr>
          </a:p>
        </p:txBody>
      </p:sp>
      <p:sp>
        <p:nvSpPr>
          <p:cNvPr id="20" name="Dikdörtgen 19"/>
          <p:cNvSpPr/>
          <p:nvPr/>
        </p:nvSpPr>
        <p:spPr>
          <a:xfrm>
            <a:off x="6680110" y="2130388"/>
            <a:ext cx="2212369" cy="172819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LEHTAR </a:t>
            </a:r>
            <a:r>
              <a:rPr lang="tr-TR" sz="2800" dirty="0" smtClean="0">
                <a:solidFill>
                  <a:schemeClr val="tx1"/>
                </a:solidFill>
              </a:rPr>
              <a:t>Alacaklı</a:t>
            </a:r>
            <a:endParaRPr lang="tr-TR" sz="2800" b="1" dirty="0">
              <a:solidFill>
                <a:schemeClr val="tx1"/>
              </a:solidFill>
            </a:endParaRPr>
          </a:p>
        </p:txBody>
      </p:sp>
      <p:sp>
        <p:nvSpPr>
          <p:cNvPr id="23" name="Dikdörtgen 22"/>
          <p:cNvSpPr/>
          <p:nvPr/>
        </p:nvSpPr>
        <p:spPr>
          <a:xfrm>
            <a:off x="131729" y="2130388"/>
            <a:ext cx="1877854" cy="1944216"/>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KEŞİDECİ</a:t>
            </a:r>
            <a:r>
              <a:rPr lang="tr-TR" sz="2800" dirty="0" smtClean="0">
                <a:solidFill>
                  <a:schemeClr val="tx1"/>
                </a:solidFill>
              </a:rPr>
              <a:t> Borçlu</a:t>
            </a:r>
            <a:endParaRPr lang="tr-TR" sz="2800" dirty="0">
              <a:solidFill>
                <a:schemeClr val="tx1"/>
              </a:solidFill>
            </a:endParaRPr>
          </a:p>
        </p:txBody>
      </p:sp>
      <p:cxnSp>
        <p:nvCxnSpPr>
          <p:cNvPr id="26" name="Dirsek Bağlayıcısı 25"/>
          <p:cNvCxnSpPr>
            <a:stCxn id="8" idx="3"/>
            <a:endCxn id="20" idx="0"/>
          </p:cNvCxnSpPr>
          <p:nvPr/>
        </p:nvCxnSpPr>
        <p:spPr>
          <a:xfrm>
            <a:off x="5724128" y="807000"/>
            <a:ext cx="2062167" cy="1323388"/>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Dirsek Bağlayıcısı 34"/>
          <p:cNvCxnSpPr>
            <a:stCxn id="23" idx="0"/>
            <a:endCxn id="8" idx="1"/>
          </p:cNvCxnSpPr>
          <p:nvPr/>
        </p:nvCxnSpPr>
        <p:spPr>
          <a:xfrm rot="5400000" flipH="1" flipV="1">
            <a:off x="1691582" y="186074"/>
            <a:ext cx="1323388" cy="2565240"/>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46" name="Yuvarlatılmış Dikdörtgen 45"/>
          <p:cNvSpPr/>
          <p:nvPr/>
        </p:nvSpPr>
        <p:spPr>
          <a:xfrm>
            <a:off x="131729" y="5229200"/>
            <a:ext cx="1559951"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t>Kredi aracı</a:t>
            </a:r>
            <a:endParaRPr lang="tr-TR" sz="3200" b="1" dirty="0"/>
          </a:p>
        </p:txBody>
      </p:sp>
      <p:sp>
        <p:nvSpPr>
          <p:cNvPr id="2" name="Sağ Ok 1"/>
          <p:cNvSpPr/>
          <p:nvPr/>
        </p:nvSpPr>
        <p:spPr>
          <a:xfrm>
            <a:off x="2353276" y="2708920"/>
            <a:ext cx="3874908" cy="576064"/>
          </a:xfrm>
          <a:prstGeom prst="rightArrow">
            <a:avLst>
              <a:gd name="adj1" fmla="val 50000"/>
              <a:gd name="adj2" fmla="val 102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705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pic>
        <p:nvPicPr>
          <p:cNvPr id="4" name="Picture 5" descr="B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95536" y="1196752"/>
            <a:ext cx="8496944" cy="4824535"/>
          </a:xfrm>
          <a:prstGeom prst="rect">
            <a:avLst/>
          </a:prstGeom>
          <a:solidFill>
            <a:schemeClr val="accent1"/>
          </a:solidFill>
        </p:spPr>
      </p:pic>
    </p:spTree>
    <p:extLst>
      <p:ext uri="{BB962C8B-B14F-4D97-AF65-F5344CB8AC3E}">
        <p14:creationId xmlns:p14="http://schemas.microsoft.com/office/powerpoint/2010/main" val="3401208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pPr algn="just"/>
            <a:r>
              <a:rPr lang="tr-TR" dirty="0"/>
              <a:t>Poliçe, alacaklı tarafından borçluya hitaben düzenlenen ve vadesinde belirli bir  paranın üçüncü bir şahsa ya da emrine ödenmesini bildiren bir senettir.   Poliçe   </a:t>
            </a:r>
            <a:r>
              <a:rPr lang="tr-TR" dirty="0" err="1"/>
              <a:t>TTK.’ye</a:t>
            </a:r>
            <a:r>
              <a:rPr lang="tr-TR" dirty="0"/>
              <a:t> göre düzenlenen bir belgedir </a:t>
            </a:r>
            <a:endParaRPr lang="tr-TR" dirty="0" smtClean="0"/>
          </a:p>
          <a:p>
            <a:r>
              <a:rPr lang="tr-TR" dirty="0"/>
              <a:t>Poliçede üç taraf vardır:</a:t>
            </a:r>
          </a:p>
          <a:p>
            <a:r>
              <a:rPr lang="tr-TR" b="1" dirty="0"/>
              <a:t>Keşideci</a:t>
            </a:r>
            <a:r>
              <a:rPr lang="tr-TR" dirty="0"/>
              <a:t>: Ödemenin yapılmasını isteyen kişidir. Poliçeyi düzenleyen, hamiline borçlu ve muhataptan alacaklı olan kişidir. Yani hem borçlu hem de alacaklıdır.</a:t>
            </a:r>
          </a:p>
          <a:p>
            <a:r>
              <a:rPr lang="tr-TR" b="1" dirty="0"/>
              <a:t>Hamil (Lehtar-Alacaklı): </a:t>
            </a:r>
            <a:r>
              <a:rPr lang="tr-TR" dirty="0"/>
              <a:t>Kendisine ödeme yapılacak kişidir</a:t>
            </a:r>
            <a:r>
              <a:rPr lang="tr-TR" dirty="0" smtClean="0"/>
              <a:t>.</a:t>
            </a:r>
            <a:endParaRPr lang="tr-TR" dirty="0"/>
          </a:p>
          <a:p>
            <a:r>
              <a:rPr lang="tr-TR" b="1" dirty="0"/>
              <a:t>Muhatap (Borçlu): </a:t>
            </a:r>
            <a:r>
              <a:rPr lang="tr-TR" dirty="0"/>
              <a:t>Poliçe bedelini ödeyecek kişidir.</a:t>
            </a:r>
          </a:p>
          <a:p>
            <a:pPr algn="just"/>
            <a:endParaRPr lang="tr-TR" dirty="0"/>
          </a:p>
        </p:txBody>
      </p:sp>
      <p:sp>
        <p:nvSpPr>
          <p:cNvPr id="2" name="Başlık 1"/>
          <p:cNvSpPr>
            <a:spLocks noGrp="1"/>
          </p:cNvSpPr>
          <p:nvPr>
            <p:ph type="title"/>
          </p:nvPr>
        </p:nvSpPr>
        <p:spPr/>
        <p:txBody>
          <a:bodyPr>
            <a:normAutofit/>
          </a:bodyPr>
          <a:lstStyle/>
          <a:p>
            <a:pPr lvl="2" algn="ctr" rtl="0">
              <a:spcBef>
                <a:spcPct val="0"/>
              </a:spcBef>
            </a:pPr>
            <a:r>
              <a:rPr lang="tr-TR" sz="2500" b="1" dirty="0" smtClean="0"/>
              <a:t>b. Poliçe</a:t>
            </a:r>
            <a:endParaRPr lang="tr-TR" sz="2500" dirty="0"/>
          </a:p>
        </p:txBody>
      </p:sp>
    </p:spTree>
    <p:extLst>
      <p:ext uri="{BB962C8B-B14F-4D97-AF65-F5344CB8AC3E}">
        <p14:creationId xmlns:p14="http://schemas.microsoft.com/office/powerpoint/2010/main" val="3062074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kış Çizelgesi: Delikli Teyp 7"/>
          <p:cNvSpPr/>
          <p:nvPr/>
        </p:nvSpPr>
        <p:spPr>
          <a:xfrm>
            <a:off x="3635896" y="404664"/>
            <a:ext cx="2088232" cy="804672"/>
          </a:xfrm>
          <a:prstGeom prst="flowChartPunchedTap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POLİÇE</a:t>
            </a:r>
            <a:endParaRPr lang="tr-TR" sz="2800" b="1" dirty="0">
              <a:solidFill>
                <a:schemeClr val="tx1"/>
              </a:solidFill>
            </a:endParaRPr>
          </a:p>
        </p:txBody>
      </p:sp>
      <p:sp>
        <p:nvSpPr>
          <p:cNvPr id="20" name="Dikdörtgen 19"/>
          <p:cNvSpPr/>
          <p:nvPr/>
        </p:nvSpPr>
        <p:spPr>
          <a:xfrm>
            <a:off x="6680110" y="2130388"/>
            <a:ext cx="2212369" cy="172819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MUHATAP </a:t>
            </a:r>
            <a:r>
              <a:rPr lang="tr-TR" sz="2800" dirty="0" smtClean="0">
                <a:solidFill>
                  <a:schemeClr val="tx1"/>
                </a:solidFill>
              </a:rPr>
              <a:t>Poliçeyi Ödeyecek Kişi</a:t>
            </a:r>
            <a:endParaRPr lang="tr-TR" sz="2800" b="1" dirty="0">
              <a:solidFill>
                <a:schemeClr val="tx1"/>
              </a:solidFill>
            </a:endParaRPr>
          </a:p>
        </p:txBody>
      </p:sp>
      <p:sp>
        <p:nvSpPr>
          <p:cNvPr id="22" name="Dikdörtgen 21"/>
          <p:cNvSpPr/>
          <p:nvPr/>
        </p:nvSpPr>
        <p:spPr>
          <a:xfrm>
            <a:off x="2663788" y="5229200"/>
            <a:ext cx="3060340" cy="144016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HAMİL-LEHDAR</a:t>
            </a:r>
          </a:p>
          <a:p>
            <a:pPr algn="ctr"/>
            <a:r>
              <a:rPr lang="tr-TR" sz="2800" dirty="0" smtClean="0">
                <a:solidFill>
                  <a:schemeClr val="tx1"/>
                </a:solidFill>
              </a:rPr>
              <a:t>Poliçe bedelini tahsil edecek kişi</a:t>
            </a:r>
            <a:endParaRPr lang="tr-TR" sz="2800" dirty="0">
              <a:solidFill>
                <a:schemeClr val="tx1"/>
              </a:solidFill>
            </a:endParaRPr>
          </a:p>
        </p:txBody>
      </p:sp>
      <p:sp>
        <p:nvSpPr>
          <p:cNvPr id="23" name="Dikdörtgen 22"/>
          <p:cNvSpPr/>
          <p:nvPr/>
        </p:nvSpPr>
        <p:spPr>
          <a:xfrm>
            <a:off x="131729" y="2130388"/>
            <a:ext cx="1877854" cy="1944216"/>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KEŞİDECİ</a:t>
            </a:r>
            <a:r>
              <a:rPr lang="tr-TR" sz="2800" dirty="0" smtClean="0">
                <a:solidFill>
                  <a:schemeClr val="tx1"/>
                </a:solidFill>
              </a:rPr>
              <a:t> poliçe Düzenleyen</a:t>
            </a:r>
            <a:endParaRPr lang="tr-TR" sz="2800" dirty="0">
              <a:solidFill>
                <a:schemeClr val="tx1"/>
              </a:solidFill>
            </a:endParaRPr>
          </a:p>
        </p:txBody>
      </p:sp>
      <p:sp>
        <p:nvSpPr>
          <p:cNvPr id="24" name="Sol Sağ Ok 23"/>
          <p:cNvSpPr/>
          <p:nvPr/>
        </p:nvSpPr>
        <p:spPr>
          <a:xfrm>
            <a:off x="2771800" y="2636913"/>
            <a:ext cx="3456384" cy="465584"/>
          </a:xfrm>
          <a:prstGeom prst="leftRightArrow">
            <a:avLst>
              <a:gd name="adj1" fmla="val 50000"/>
              <a:gd name="adj2" fmla="val 107721"/>
            </a:avLst>
          </a:prstGeom>
          <a:effectLst>
            <a:glow rad="520700">
              <a:schemeClr val="accent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Dirsek Bağlayıcısı 25"/>
          <p:cNvCxnSpPr>
            <a:stCxn id="8" idx="3"/>
            <a:endCxn id="20" idx="0"/>
          </p:cNvCxnSpPr>
          <p:nvPr/>
        </p:nvCxnSpPr>
        <p:spPr>
          <a:xfrm>
            <a:off x="5724128" y="807000"/>
            <a:ext cx="2062167" cy="1323388"/>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Dirsek Bağlayıcısı 27"/>
          <p:cNvCxnSpPr>
            <a:stCxn id="20" idx="2"/>
          </p:cNvCxnSpPr>
          <p:nvPr/>
        </p:nvCxnSpPr>
        <p:spPr>
          <a:xfrm rot="16200000" flipH="1">
            <a:off x="6949846" y="4695028"/>
            <a:ext cx="1672898" cy="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Sol Sağ Ok 32"/>
          <p:cNvSpPr/>
          <p:nvPr/>
        </p:nvSpPr>
        <p:spPr>
          <a:xfrm rot="3436313">
            <a:off x="848447" y="4921075"/>
            <a:ext cx="2344470" cy="681547"/>
          </a:xfrm>
          <a:prstGeom prst="leftRightArrow">
            <a:avLst>
              <a:gd name="adj1" fmla="val 50000"/>
              <a:gd name="adj2" fmla="val 65573"/>
            </a:avLst>
          </a:prstGeom>
          <a:effectLst>
            <a:glow rad="838200">
              <a:schemeClr val="accent1">
                <a:alpha val="51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5" name="Dirsek Bağlayıcısı 34"/>
          <p:cNvCxnSpPr>
            <a:stCxn id="23" idx="0"/>
            <a:endCxn id="8" idx="1"/>
          </p:cNvCxnSpPr>
          <p:nvPr/>
        </p:nvCxnSpPr>
        <p:spPr>
          <a:xfrm rot="5400000" flipH="1" flipV="1">
            <a:off x="1691582" y="186074"/>
            <a:ext cx="1323388" cy="2565240"/>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38" name="Akış Çizelgesi: Delikli Teyp 37"/>
          <p:cNvSpPr/>
          <p:nvPr/>
        </p:nvSpPr>
        <p:spPr>
          <a:xfrm>
            <a:off x="6680110" y="5531477"/>
            <a:ext cx="2088232" cy="900749"/>
          </a:xfrm>
          <a:prstGeom prst="flowChartPunchedTap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POLİÇE</a:t>
            </a:r>
            <a:endParaRPr lang="tr-TR" sz="2800" b="1" dirty="0">
              <a:solidFill>
                <a:schemeClr val="tx1"/>
              </a:solidFill>
            </a:endParaRPr>
          </a:p>
        </p:txBody>
      </p:sp>
      <p:cxnSp>
        <p:nvCxnSpPr>
          <p:cNvPr id="41" name="Düz Ok Bağlayıcısı 40"/>
          <p:cNvCxnSpPr>
            <a:stCxn id="38" idx="1"/>
            <a:endCxn id="22" idx="3"/>
          </p:cNvCxnSpPr>
          <p:nvPr/>
        </p:nvCxnSpPr>
        <p:spPr>
          <a:xfrm flipH="1" flipV="1">
            <a:off x="5724128" y="5949280"/>
            <a:ext cx="955982" cy="325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Yuvarlatılmış Dikdörtgen 45"/>
          <p:cNvSpPr/>
          <p:nvPr/>
        </p:nvSpPr>
        <p:spPr>
          <a:xfrm>
            <a:off x="131729" y="5229200"/>
            <a:ext cx="1559951"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t>Kredi aracı</a:t>
            </a:r>
            <a:endParaRPr lang="tr-TR" sz="3200" b="1" dirty="0"/>
          </a:p>
        </p:txBody>
      </p:sp>
    </p:spTree>
    <p:extLst>
      <p:ext uri="{BB962C8B-B14F-4D97-AF65-F5344CB8AC3E}">
        <p14:creationId xmlns:p14="http://schemas.microsoft.com/office/powerpoint/2010/main" val="399160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8"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heel(8)">
                                      <p:cBhvr>
                                        <p:cTn id="50" dur="2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2"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heel(2)">
                                      <p:cBhvr>
                                        <p:cTn id="5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P spid="23" grpId="0" animBg="1"/>
      <p:bldP spid="24" grpId="0" animBg="1"/>
      <p:bldP spid="33" grpId="0" animBg="1"/>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2" name="Başlık 1"/>
          <p:cNvSpPr>
            <a:spLocks noGrp="1"/>
          </p:cNvSpPr>
          <p:nvPr>
            <p:ph type="title"/>
          </p:nvPr>
        </p:nvSpPr>
        <p:spPr/>
        <p:txBody>
          <a:bodyPr/>
          <a:lstStyle/>
          <a:p>
            <a:endParaRPr lang="tr-TR"/>
          </a:p>
        </p:txBody>
      </p:sp>
      <p:pic>
        <p:nvPicPr>
          <p:cNvPr id="4" name="Picture 2" descr="C:\Users\Selim\Desktop\kambiyo\image0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49694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55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algn="just"/>
            <a:r>
              <a:rPr lang="tr-TR" dirty="0"/>
              <a:t>Çek, bir bankaya hitaben yazılmış ve TTK’ e belirtilen hükümlere göre düzenlenmiş, ödeme emri niteliğinde olan kıymetli </a:t>
            </a:r>
            <a:r>
              <a:rPr lang="tr-TR" dirty="0" smtClean="0"/>
              <a:t>evraktır</a:t>
            </a:r>
          </a:p>
          <a:p>
            <a:r>
              <a:rPr lang="tr-TR" dirty="0"/>
              <a:t>Çek, bankalar aracılığıyla anlaşma yapılarak çek karnesi alınır. Çekte de poliçede olduğu gibi üç taraf vardır:</a:t>
            </a:r>
          </a:p>
          <a:p>
            <a:r>
              <a:rPr lang="tr-TR" dirty="0"/>
              <a:t>Birincisi çeki düzenleyen kişi (Keşideci) </a:t>
            </a:r>
            <a:endParaRPr lang="tr-TR" dirty="0" smtClean="0"/>
          </a:p>
          <a:p>
            <a:r>
              <a:rPr lang="tr-TR" dirty="0" smtClean="0"/>
              <a:t>İkincisi </a:t>
            </a:r>
            <a:r>
              <a:rPr lang="tr-TR" dirty="0"/>
              <a:t>çeki elinde bulunduran (Alacaklı)</a:t>
            </a:r>
          </a:p>
          <a:p>
            <a:r>
              <a:rPr lang="tr-TR" dirty="0"/>
              <a:t>Üçüncüsü de parayı ödeyecek olan banka (Muhatap)</a:t>
            </a:r>
            <a:r>
              <a:rPr lang="tr-TR" dirty="0" err="1"/>
              <a:t>dır</a:t>
            </a:r>
            <a:endParaRPr lang="tr-TR" dirty="0"/>
          </a:p>
          <a:p>
            <a:pPr marL="0" indent="0" algn="just">
              <a:buNone/>
            </a:pPr>
            <a:endParaRPr lang="tr-TR" dirty="0"/>
          </a:p>
        </p:txBody>
      </p:sp>
      <p:sp>
        <p:nvSpPr>
          <p:cNvPr id="2" name="Başlık 1"/>
          <p:cNvSpPr>
            <a:spLocks noGrp="1"/>
          </p:cNvSpPr>
          <p:nvPr>
            <p:ph type="title"/>
          </p:nvPr>
        </p:nvSpPr>
        <p:spPr/>
        <p:txBody>
          <a:bodyPr vert="horz" lIns="91440" tIns="45720" rIns="91440" bIns="45720" rtlCol="0" anchor="ctr">
            <a:normAutofit/>
          </a:bodyPr>
          <a:lstStyle/>
          <a:p>
            <a:pPr lvl="2" algn="ctr" rtl="0">
              <a:spcBef>
                <a:spcPct val="0"/>
              </a:spcBef>
            </a:pPr>
            <a:r>
              <a:rPr lang="tr-TR" sz="2500" b="1" dirty="0" smtClean="0"/>
              <a:t>c. Çek</a:t>
            </a:r>
            <a:endParaRPr lang="tr-TR" sz="2500" dirty="0"/>
          </a:p>
        </p:txBody>
      </p:sp>
    </p:spTree>
    <p:extLst>
      <p:ext uri="{BB962C8B-B14F-4D97-AF65-F5344CB8AC3E}">
        <p14:creationId xmlns:p14="http://schemas.microsoft.com/office/powerpoint/2010/main" val="2388526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kış Çizelgesi: Delikli Teyp 7"/>
          <p:cNvSpPr/>
          <p:nvPr/>
        </p:nvSpPr>
        <p:spPr>
          <a:xfrm>
            <a:off x="3635896" y="404664"/>
            <a:ext cx="2088232" cy="804672"/>
          </a:xfrm>
          <a:prstGeom prst="flowChartPunchedTap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ÇEK</a:t>
            </a:r>
            <a:endParaRPr lang="tr-TR" sz="2800" b="1" dirty="0">
              <a:solidFill>
                <a:schemeClr val="tx1"/>
              </a:solidFill>
            </a:endParaRPr>
          </a:p>
        </p:txBody>
      </p:sp>
      <p:sp>
        <p:nvSpPr>
          <p:cNvPr id="20" name="Dikdörtgen 19"/>
          <p:cNvSpPr/>
          <p:nvPr/>
        </p:nvSpPr>
        <p:spPr>
          <a:xfrm>
            <a:off x="585495" y="1919263"/>
            <a:ext cx="2212369" cy="172819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MUHATAP </a:t>
            </a:r>
            <a:endParaRPr lang="tr-TR" sz="2800" dirty="0">
              <a:solidFill>
                <a:schemeClr val="tx1"/>
              </a:solidFill>
            </a:endParaRPr>
          </a:p>
          <a:p>
            <a:pPr algn="ctr"/>
            <a:r>
              <a:rPr lang="tr-TR" sz="2800" dirty="0" smtClean="0">
                <a:solidFill>
                  <a:schemeClr val="tx1"/>
                </a:solidFill>
              </a:rPr>
              <a:t>Çeki  Ödeyecek olan banka</a:t>
            </a:r>
            <a:endParaRPr lang="tr-TR" sz="2800" b="1" dirty="0">
              <a:solidFill>
                <a:schemeClr val="tx1"/>
              </a:solidFill>
            </a:endParaRPr>
          </a:p>
        </p:txBody>
      </p:sp>
      <p:sp>
        <p:nvSpPr>
          <p:cNvPr id="22" name="Dikdörtgen 21"/>
          <p:cNvSpPr/>
          <p:nvPr/>
        </p:nvSpPr>
        <p:spPr>
          <a:xfrm>
            <a:off x="2411760" y="5229200"/>
            <a:ext cx="3060340" cy="144016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LEHTAR</a:t>
            </a:r>
          </a:p>
          <a:p>
            <a:pPr algn="ctr"/>
            <a:r>
              <a:rPr lang="tr-TR" sz="2800" dirty="0" smtClean="0">
                <a:solidFill>
                  <a:schemeClr val="tx1"/>
                </a:solidFill>
              </a:rPr>
              <a:t>Poliçe bedelini tahsil edecek kişi</a:t>
            </a:r>
            <a:endParaRPr lang="tr-TR" sz="2800" dirty="0">
              <a:solidFill>
                <a:schemeClr val="tx1"/>
              </a:solidFill>
            </a:endParaRPr>
          </a:p>
        </p:txBody>
      </p:sp>
      <p:sp>
        <p:nvSpPr>
          <p:cNvPr id="23" name="Dikdörtgen 22"/>
          <p:cNvSpPr/>
          <p:nvPr/>
        </p:nvSpPr>
        <p:spPr>
          <a:xfrm>
            <a:off x="6228184" y="1919263"/>
            <a:ext cx="2532059" cy="2162708"/>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KEŞİDECİ</a:t>
            </a:r>
          </a:p>
          <a:p>
            <a:pPr algn="ctr"/>
            <a:r>
              <a:rPr lang="tr-TR" sz="2800" dirty="0" smtClean="0">
                <a:solidFill>
                  <a:schemeClr val="tx1"/>
                </a:solidFill>
              </a:rPr>
              <a:t> çeki düzenleyen mevduat sahibi müşteri</a:t>
            </a:r>
          </a:p>
        </p:txBody>
      </p:sp>
      <p:sp>
        <p:nvSpPr>
          <p:cNvPr id="24" name="Sol Sağ Ok 23"/>
          <p:cNvSpPr/>
          <p:nvPr/>
        </p:nvSpPr>
        <p:spPr>
          <a:xfrm>
            <a:off x="2771800" y="2636913"/>
            <a:ext cx="3456384" cy="465584"/>
          </a:xfrm>
          <a:prstGeom prst="leftRightArrow">
            <a:avLst>
              <a:gd name="adj1" fmla="val 50000"/>
              <a:gd name="adj2" fmla="val 107721"/>
            </a:avLst>
          </a:prstGeom>
          <a:effectLst>
            <a:glow rad="520700">
              <a:schemeClr val="accent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Akış Çizelgesi: Delikli Teyp 37"/>
          <p:cNvSpPr/>
          <p:nvPr/>
        </p:nvSpPr>
        <p:spPr>
          <a:xfrm>
            <a:off x="6456449" y="5498904"/>
            <a:ext cx="2088232" cy="900749"/>
          </a:xfrm>
          <a:prstGeom prst="flowChartPunchedTap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ÇEK</a:t>
            </a:r>
            <a:endParaRPr lang="tr-TR" sz="2800" b="1" dirty="0">
              <a:solidFill>
                <a:schemeClr val="tx1"/>
              </a:solidFill>
            </a:endParaRPr>
          </a:p>
        </p:txBody>
      </p:sp>
      <p:cxnSp>
        <p:nvCxnSpPr>
          <p:cNvPr id="41" name="Düz Ok Bağlayıcısı 40"/>
          <p:cNvCxnSpPr>
            <a:stCxn id="38" idx="1"/>
            <a:endCxn id="22" idx="3"/>
          </p:cNvCxnSpPr>
          <p:nvPr/>
        </p:nvCxnSpPr>
        <p:spPr>
          <a:xfrm flipH="1">
            <a:off x="5472100" y="5949279"/>
            <a:ext cx="984349"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46" name="Yuvarlatılmış Dikdörtgen 45"/>
          <p:cNvSpPr/>
          <p:nvPr/>
        </p:nvSpPr>
        <p:spPr>
          <a:xfrm>
            <a:off x="131729" y="5229200"/>
            <a:ext cx="1559951"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t>Ödeme Aracı</a:t>
            </a:r>
            <a:endParaRPr lang="tr-TR" sz="3200" b="1" dirty="0"/>
          </a:p>
        </p:txBody>
      </p:sp>
      <p:cxnSp>
        <p:nvCxnSpPr>
          <p:cNvPr id="25" name="Dirsek Bağlayıcısı 24"/>
          <p:cNvCxnSpPr>
            <a:stCxn id="8" idx="3"/>
            <a:endCxn id="23" idx="0"/>
          </p:cNvCxnSpPr>
          <p:nvPr/>
        </p:nvCxnSpPr>
        <p:spPr>
          <a:xfrm>
            <a:off x="5724128" y="807000"/>
            <a:ext cx="1770086" cy="1112263"/>
          </a:xfrm>
          <a:prstGeom prst="bentConnector2">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7" name="Dirsek Bağlayıcısı 36"/>
          <p:cNvCxnSpPr>
            <a:stCxn id="23" idx="2"/>
            <a:endCxn id="38" idx="0"/>
          </p:cNvCxnSpPr>
          <p:nvPr/>
        </p:nvCxnSpPr>
        <p:spPr>
          <a:xfrm rot="16200000" flipH="1">
            <a:off x="6743885" y="4832299"/>
            <a:ext cx="1507008" cy="6351"/>
          </a:xfrm>
          <a:prstGeom prst="bentConnector3">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2" name="Dirsek Bağlayıcısı 51"/>
          <p:cNvCxnSpPr>
            <a:stCxn id="22" idx="1"/>
          </p:cNvCxnSpPr>
          <p:nvPr/>
        </p:nvCxnSpPr>
        <p:spPr>
          <a:xfrm rot="10800000">
            <a:off x="1691680" y="3647456"/>
            <a:ext cx="720081" cy="2301825"/>
          </a:xfrm>
          <a:prstGeom prst="bentConnector2">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4" name="Dirsek Bağlayıcısı 53"/>
          <p:cNvCxnSpPr>
            <a:stCxn id="20" idx="0"/>
            <a:endCxn id="8" idx="1"/>
          </p:cNvCxnSpPr>
          <p:nvPr/>
        </p:nvCxnSpPr>
        <p:spPr>
          <a:xfrm rot="5400000" flipH="1" flipV="1">
            <a:off x="2107657" y="391024"/>
            <a:ext cx="1112263" cy="1944216"/>
          </a:xfrm>
          <a:prstGeom prst="bentConnector2">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63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2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heel(8)">
                                      <p:cBhvr>
                                        <p:cTn id="3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P spid="23" grpId="0" animBg="1"/>
      <p:bldP spid="24" grpId="0" animBg="1"/>
      <p:bldP spid="3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pic>
        <p:nvPicPr>
          <p:cNvPr id="4" name="Picture 6" descr="File0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3528" y="1700808"/>
            <a:ext cx="8568952" cy="3960440"/>
          </a:xfrm>
          <a:prstGeom prst="rect">
            <a:avLst/>
          </a:prstGeom>
        </p:spPr>
      </p:pic>
    </p:spTree>
    <p:extLst>
      <p:ext uri="{BB962C8B-B14F-4D97-AF65-F5344CB8AC3E}">
        <p14:creationId xmlns:p14="http://schemas.microsoft.com/office/powerpoint/2010/main" val="8739422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algn="just"/>
            <a:r>
              <a:rPr lang="tr-TR" dirty="0"/>
              <a:t>Menkul kıymetler, </a:t>
            </a:r>
            <a:r>
              <a:rPr lang="tr-TR" dirty="0" err="1"/>
              <a:t>TTK.’ye</a:t>
            </a:r>
            <a:r>
              <a:rPr lang="tr-TR" dirty="0"/>
              <a:t> göre düzenlenen, sahiplerine ortaklık veya alacak hakkı sağlayan kıymetli evraktır</a:t>
            </a:r>
            <a:r>
              <a:rPr lang="tr-TR" dirty="0" smtClean="0"/>
              <a:t>.</a:t>
            </a:r>
            <a:endParaRPr lang="tr-TR" dirty="0"/>
          </a:p>
          <a:p>
            <a:pPr algn="just"/>
            <a:r>
              <a:rPr lang="tr-TR" dirty="0"/>
              <a:t>Menkul kıymetler ayrı ayrı özellikler </a:t>
            </a:r>
            <a:r>
              <a:rPr lang="tr-TR" dirty="0" smtClean="0"/>
              <a:t>taşımasına rağmen</a:t>
            </a:r>
            <a:r>
              <a:rPr lang="tr-TR" dirty="0"/>
              <a:t>, temel  ortak  niteliklerini şöyle sıralayabiliriz:</a:t>
            </a:r>
          </a:p>
          <a:p>
            <a:pPr algn="just">
              <a:buFont typeface="Wingdings" panose="05000000000000000000" pitchFamily="2" charset="2"/>
              <a:buChar char="Ø"/>
            </a:pPr>
            <a:r>
              <a:rPr lang="tr-TR" dirty="0"/>
              <a:t>Alacak veya ortaklık haklarını temsil eder </a:t>
            </a:r>
            <a:endParaRPr lang="tr-TR" dirty="0" smtClean="0"/>
          </a:p>
          <a:p>
            <a:pPr algn="just">
              <a:buFont typeface="Wingdings" panose="05000000000000000000" pitchFamily="2" charset="2"/>
              <a:buChar char="Ø"/>
            </a:pPr>
            <a:r>
              <a:rPr lang="tr-TR" dirty="0" smtClean="0"/>
              <a:t>Sahiplerine </a:t>
            </a:r>
            <a:r>
              <a:rPr lang="tr-TR" dirty="0"/>
              <a:t>gelir sağlar</a:t>
            </a:r>
          </a:p>
          <a:p>
            <a:pPr algn="just">
              <a:buFont typeface="Wingdings" panose="05000000000000000000" pitchFamily="2" charset="2"/>
              <a:buChar char="Ø"/>
            </a:pPr>
            <a:r>
              <a:rPr lang="tr-TR" dirty="0"/>
              <a:t>Kıymetli evrak niteliğindedir </a:t>
            </a:r>
            <a:endParaRPr lang="tr-TR" dirty="0" smtClean="0"/>
          </a:p>
          <a:p>
            <a:pPr algn="just">
              <a:buFont typeface="Wingdings" panose="05000000000000000000" pitchFamily="2" charset="2"/>
              <a:buChar char="Ø"/>
            </a:pPr>
            <a:r>
              <a:rPr lang="tr-TR" dirty="0" smtClean="0"/>
              <a:t>Hamiline </a:t>
            </a:r>
            <a:r>
              <a:rPr lang="tr-TR" dirty="0"/>
              <a:t>veya nama yazılabilirler </a:t>
            </a:r>
            <a:endParaRPr lang="tr-TR" dirty="0" smtClean="0"/>
          </a:p>
          <a:p>
            <a:pPr algn="just">
              <a:buFont typeface="Wingdings" panose="05000000000000000000" pitchFamily="2" charset="2"/>
              <a:buChar char="Ø"/>
            </a:pPr>
            <a:r>
              <a:rPr lang="tr-TR" dirty="0" smtClean="0"/>
              <a:t>Faiz </a:t>
            </a:r>
            <a:r>
              <a:rPr lang="tr-TR" dirty="0"/>
              <a:t>ve kar payı kuponları vardır</a:t>
            </a:r>
          </a:p>
          <a:p>
            <a:pPr algn="just">
              <a:buFont typeface="Wingdings" panose="05000000000000000000" pitchFamily="2" charset="2"/>
              <a:buChar char="Ø"/>
            </a:pPr>
            <a:r>
              <a:rPr lang="tr-TR" dirty="0"/>
              <a:t>Halka arz edilen borç senetleri olup, istenildiğinde devredebilirler</a:t>
            </a:r>
          </a:p>
          <a:p>
            <a:pPr algn="just"/>
            <a:endParaRPr lang="tr-TR" dirty="0"/>
          </a:p>
        </p:txBody>
      </p:sp>
      <p:sp>
        <p:nvSpPr>
          <p:cNvPr id="2" name="Başlık 1"/>
          <p:cNvSpPr>
            <a:spLocks noGrp="1"/>
          </p:cNvSpPr>
          <p:nvPr>
            <p:ph type="title"/>
          </p:nvPr>
        </p:nvSpPr>
        <p:spPr/>
        <p:txBody>
          <a:bodyPr>
            <a:normAutofit/>
          </a:bodyPr>
          <a:lstStyle/>
          <a:p>
            <a:pPr lvl="1" algn="ctr" rtl="0">
              <a:spcBef>
                <a:spcPct val="0"/>
              </a:spcBef>
            </a:pPr>
            <a:r>
              <a:rPr lang="tr-TR" sz="3500" b="1" dirty="0" smtClean="0"/>
              <a:t>3. Menkul Kıymetler</a:t>
            </a:r>
            <a:endParaRPr lang="tr-TR" sz="3500" dirty="0"/>
          </a:p>
        </p:txBody>
      </p:sp>
      <p:sp>
        <p:nvSpPr>
          <p:cNvPr id="4" name="Dikdörtgen 3"/>
          <p:cNvSpPr/>
          <p:nvPr/>
        </p:nvSpPr>
        <p:spPr>
          <a:xfrm>
            <a:off x="6588224" y="0"/>
            <a:ext cx="2555776" cy="404664"/>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Diğer Ticari Belgeler</a:t>
            </a:r>
            <a:endParaRPr lang="tr-TR" dirty="0">
              <a:solidFill>
                <a:schemeClr val="tx1"/>
              </a:solidFill>
            </a:endParaRPr>
          </a:p>
        </p:txBody>
      </p:sp>
    </p:spTree>
    <p:extLst>
      <p:ext uri="{BB962C8B-B14F-4D97-AF65-F5344CB8AC3E}">
        <p14:creationId xmlns:p14="http://schemas.microsoft.com/office/powerpoint/2010/main" val="143893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jpeg"/>
          <p:cNvPicPr>
            <a:picLocks noGrp="1"/>
          </p:cNvPicPr>
          <p:nvPr>
            <p:ph idx="1"/>
          </p:nvPr>
        </p:nvPicPr>
        <p:blipFill>
          <a:blip r:embed="rId2" cstate="print"/>
          <a:stretch>
            <a:fillRect/>
          </a:stretch>
        </p:blipFill>
        <p:spPr>
          <a:xfrm>
            <a:off x="2555776" y="404664"/>
            <a:ext cx="4392487" cy="5721499"/>
          </a:xfrm>
          <a:prstGeom prst="rect">
            <a:avLst/>
          </a:prstGeom>
        </p:spPr>
      </p:pic>
    </p:spTree>
    <p:extLst>
      <p:ext uri="{BB962C8B-B14F-4D97-AF65-F5344CB8AC3E}">
        <p14:creationId xmlns:p14="http://schemas.microsoft.com/office/powerpoint/2010/main" val="39063694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b="1" dirty="0"/>
              <a:t>Hisse Senedi</a:t>
            </a:r>
            <a:r>
              <a:rPr lang="tr-TR" dirty="0"/>
              <a:t>, Kara </a:t>
            </a:r>
            <a:r>
              <a:rPr lang="tr-TR" dirty="0" err="1"/>
              <a:t>İştirakli</a:t>
            </a:r>
            <a:r>
              <a:rPr lang="tr-TR" dirty="0"/>
              <a:t> Tahvil, </a:t>
            </a:r>
            <a:r>
              <a:rPr lang="tr-TR" b="1" dirty="0"/>
              <a:t>Tahvil</a:t>
            </a:r>
            <a:r>
              <a:rPr lang="tr-TR" dirty="0"/>
              <a:t>, Kar ve Zarar Ortaklığı Belgeleri (KOB), Katılma İntifa Senetleri (KİS), Yatırım Fonu Katılma Belgeleri, Hisse Senedi İle Değiştirilebilir Tahvil, ipotekli Borç ve İrat Senetleri, Banka Bonoları, Banka Garantili Bonolar, Finansman Bonoları, Varlığa Dayalı Menkul Kıymetler, </a:t>
            </a:r>
            <a:r>
              <a:rPr lang="tr-TR" b="1" dirty="0"/>
              <a:t>Hazine Bonoları</a:t>
            </a:r>
            <a:r>
              <a:rPr lang="tr-TR" dirty="0"/>
              <a:t>, Gelir Ortaklığı Senetleri</a:t>
            </a:r>
            <a:endParaRPr lang="tr-TR" b="1" dirty="0"/>
          </a:p>
          <a:p>
            <a:pPr algn="just"/>
            <a:endParaRPr lang="tr-TR" dirty="0"/>
          </a:p>
        </p:txBody>
      </p:sp>
      <p:sp>
        <p:nvSpPr>
          <p:cNvPr id="2" name="Başlık 1"/>
          <p:cNvSpPr>
            <a:spLocks noGrp="1"/>
          </p:cNvSpPr>
          <p:nvPr>
            <p:ph type="title"/>
          </p:nvPr>
        </p:nvSpPr>
        <p:spPr/>
        <p:txBody>
          <a:bodyPr>
            <a:normAutofit/>
          </a:bodyPr>
          <a:lstStyle/>
          <a:p>
            <a:r>
              <a:rPr lang="tr-TR" sz="2500" b="1" dirty="0" smtClean="0"/>
              <a:t>Menkul kıymet çeşitleri</a:t>
            </a:r>
            <a:endParaRPr lang="tr-TR" sz="2500" b="1" dirty="0"/>
          </a:p>
        </p:txBody>
      </p:sp>
    </p:spTree>
    <p:extLst>
      <p:ext uri="{BB962C8B-B14F-4D97-AF65-F5344CB8AC3E}">
        <p14:creationId xmlns:p14="http://schemas.microsoft.com/office/powerpoint/2010/main" val="1203419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Borç ve alacakları takip etmek amacıyla düzenlenen belgedir. Makbuz ikiye ayrılır</a:t>
            </a:r>
            <a:r>
              <a:rPr lang="tr-TR" dirty="0" smtClean="0"/>
              <a:t>:</a:t>
            </a:r>
          </a:p>
          <a:p>
            <a:pPr algn="just">
              <a:buFont typeface="Wingdings" panose="05000000000000000000" pitchFamily="2" charset="2"/>
              <a:buChar char="v"/>
            </a:pPr>
            <a:r>
              <a:rPr lang="tr-TR" dirty="0" smtClean="0"/>
              <a:t> </a:t>
            </a:r>
            <a:r>
              <a:rPr lang="tr-TR" dirty="0"/>
              <a:t>Tahsilat (tahsil) makbuzu</a:t>
            </a:r>
          </a:p>
          <a:p>
            <a:pPr>
              <a:buFont typeface="Wingdings" panose="05000000000000000000" pitchFamily="2" charset="2"/>
              <a:buChar char="v"/>
            </a:pPr>
            <a:r>
              <a:rPr lang="tr-TR" dirty="0"/>
              <a:t>Tediye (ödeme) makbuzu</a:t>
            </a:r>
          </a:p>
          <a:p>
            <a:endParaRPr lang="tr-TR" dirty="0"/>
          </a:p>
        </p:txBody>
      </p:sp>
      <p:sp>
        <p:nvSpPr>
          <p:cNvPr id="2" name="Başlık 1"/>
          <p:cNvSpPr>
            <a:spLocks noGrp="1"/>
          </p:cNvSpPr>
          <p:nvPr>
            <p:ph type="title"/>
          </p:nvPr>
        </p:nvSpPr>
        <p:spPr/>
        <p:txBody>
          <a:bodyPr>
            <a:normAutofit/>
          </a:bodyPr>
          <a:lstStyle/>
          <a:p>
            <a:pPr lvl="1" algn="ctr" rtl="0">
              <a:spcBef>
                <a:spcPct val="0"/>
              </a:spcBef>
            </a:pPr>
            <a:r>
              <a:rPr lang="tr-TR" sz="3500" b="1" dirty="0" smtClean="0"/>
              <a:t>4. Makbuz</a:t>
            </a:r>
            <a:endParaRPr lang="tr-TR" sz="3500" dirty="0"/>
          </a:p>
        </p:txBody>
      </p:sp>
      <p:sp>
        <p:nvSpPr>
          <p:cNvPr id="4" name="Dikdörtgen 3"/>
          <p:cNvSpPr/>
          <p:nvPr/>
        </p:nvSpPr>
        <p:spPr>
          <a:xfrm>
            <a:off x="6588224" y="0"/>
            <a:ext cx="2555776" cy="404664"/>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Diğer Ticari Belgeler</a:t>
            </a:r>
            <a:endParaRPr lang="tr-TR" dirty="0">
              <a:solidFill>
                <a:schemeClr val="tx1"/>
              </a:solidFill>
            </a:endParaRPr>
          </a:p>
        </p:txBody>
      </p:sp>
    </p:spTree>
    <p:extLst>
      <p:ext uri="{BB962C8B-B14F-4D97-AF65-F5344CB8AC3E}">
        <p14:creationId xmlns:p14="http://schemas.microsoft.com/office/powerpoint/2010/main" val="2991132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a:t>Muhasebe fişi, büyük firmalarda, daha sağlıklı bir şekilde belgelerin yevmiye  defterine kayıt edilebilmesi için yetkililerin imzasını taşıyan belgeye denir. Bu fişleri düzenleme zorunluluğu yoktur.</a:t>
            </a:r>
          </a:p>
          <a:p>
            <a:pPr marL="0" indent="0" algn="just">
              <a:buNone/>
            </a:pPr>
            <a:r>
              <a:rPr lang="tr-TR" dirty="0" smtClean="0"/>
              <a:t>	Muhasebe </a:t>
            </a:r>
            <a:r>
              <a:rPr lang="tr-TR" dirty="0"/>
              <a:t>fişleri üçe ayrılır: </a:t>
            </a:r>
            <a:endParaRPr lang="tr-TR" dirty="0" smtClean="0"/>
          </a:p>
          <a:p>
            <a:pPr algn="just">
              <a:buFont typeface="Wingdings" panose="05000000000000000000" pitchFamily="2" charset="2"/>
              <a:buChar char="ü"/>
            </a:pPr>
            <a:r>
              <a:rPr lang="tr-TR" dirty="0" smtClean="0"/>
              <a:t>Kasa </a:t>
            </a:r>
            <a:r>
              <a:rPr lang="tr-TR" dirty="0"/>
              <a:t>tahsil fişi</a:t>
            </a:r>
          </a:p>
          <a:p>
            <a:pPr algn="just">
              <a:buFont typeface="Wingdings" panose="05000000000000000000" pitchFamily="2" charset="2"/>
              <a:buChar char="ü"/>
            </a:pPr>
            <a:r>
              <a:rPr lang="tr-TR" dirty="0"/>
              <a:t>Kasa tediye fişi </a:t>
            </a:r>
            <a:endParaRPr lang="tr-TR" dirty="0" smtClean="0"/>
          </a:p>
          <a:p>
            <a:pPr algn="just">
              <a:buFont typeface="Wingdings" panose="05000000000000000000" pitchFamily="2" charset="2"/>
              <a:buChar char="ü"/>
            </a:pPr>
            <a:r>
              <a:rPr lang="tr-TR" dirty="0" smtClean="0"/>
              <a:t>Mahsup </a:t>
            </a:r>
            <a:r>
              <a:rPr lang="tr-TR" dirty="0"/>
              <a:t>fişi</a:t>
            </a:r>
          </a:p>
          <a:p>
            <a:pPr algn="just"/>
            <a:endParaRPr lang="tr-TR" dirty="0"/>
          </a:p>
        </p:txBody>
      </p:sp>
      <p:sp>
        <p:nvSpPr>
          <p:cNvPr id="2" name="Başlık 1"/>
          <p:cNvSpPr>
            <a:spLocks noGrp="1"/>
          </p:cNvSpPr>
          <p:nvPr>
            <p:ph type="title"/>
          </p:nvPr>
        </p:nvSpPr>
        <p:spPr/>
        <p:txBody>
          <a:bodyPr>
            <a:normAutofit/>
          </a:bodyPr>
          <a:lstStyle/>
          <a:p>
            <a:pPr lvl="1" algn="ctr" rtl="0">
              <a:spcBef>
                <a:spcPct val="0"/>
              </a:spcBef>
            </a:pPr>
            <a:r>
              <a:rPr lang="tr-TR" sz="3500" b="1" dirty="0" smtClean="0"/>
              <a:t>5. Muhasebe Fişleri</a:t>
            </a:r>
            <a:endParaRPr lang="tr-TR" sz="3500" dirty="0"/>
          </a:p>
        </p:txBody>
      </p:sp>
      <p:sp>
        <p:nvSpPr>
          <p:cNvPr id="4" name="Dikdörtgen 3"/>
          <p:cNvSpPr/>
          <p:nvPr/>
        </p:nvSpPr>
        <p:spPr>
          <a:xfrm>
            <a:off x="6588224" y="0"/>
            <a:ext cx="2555776" cy="404664"/>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Diğer Ticari Belgeler</a:t>
            </a:r>
            <a:endParaRPr lang="tr-TR" dirty="0">
              <a:solidFill>
                <a:schemeClr val="tx1"/>
              </a:solidFill>
            </a:endParaRPr>
          </a:p>
        </p:txBody>
      </p:sp>
    </p:spTree>
    <p:extLst>
      <p:ext uri="{BB962C8B-B14F-4D97-AF65-F5344CB8AC3E}">
        <p14:creationId xmlns:p14="http://schemas.microsoft.com/office/powerpoint/2010/main" val="10648014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İşverene bağlı olarak çalışan ücretlerinin, aylık kazanç dökümünü ayrıntılı olarak gösteren cetvellere bordro denir</a:t>
            </a:r>
          </a:p>
        </p:txBody>
      </p:sp>
      <p:sp>
        <p:nvSpPr>
          <p:cNvPr id="2" name="Başlık 1"/>
          <p:cNvSpPr>
            <a:spLocks noGrp="1"/>
          </p:cNvSpPr>
          <p:nvPr>
            <p:ph type="title"/>
          </p:nvPr>
        </p:nvSpPr>
        <p:spPr/>
        <p:txBody>
          <a:bodyPr vert="horz" lIns="91440" tIns="45720" rIns="91440" bIns="45720" rtlCol="0" anchor="ctr">
            <a:normAutofit/>
          </a:bodyPr>
          <a:lstStyle/>
          <a:p>
            <a:pPr lvl="1" algn="ctr" rtl="0">
              <a:spcBef>
                <a:spcPct val="0"/>
              </a:spcBef>
            </a:pPr>
            <a:r>
              <a:rPr lang="tr-TR" sz="3500" b="1" dirty="0"/>
              <a:t>6. Ücret Bordroları</a:t>
            </a:r>
          </a:p>
        </p:txBody>
      </p:sp>
      <p:sp>
        <p:nvSpPr>
          <p:cNvPr id="4" name="Dikdörtgen 3"/>
          <p:cNvSpPr/>
          <p:nvPr/>
        </p:nvSpPr>
        <p:spPr>
          <a:xfrm>
            <a:off x="6588224" y="0"/>
            <a:ext cx="2555776" cy="404664"/>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Diğer Ticari Belgeler</a:t>
            </a:r>
            <a:endParaRPr lang="tr-TR" dirty="0">
              <a:solidFill>
                <a:schemeClr val="tx1"/>
              </a:solidFill>
            </a:endParaRPr>
          </a:p>
        </p:txBody>
      </p:sp>
    </p:spTree>
    <p:extLst>
      <p:ext uri="{BB962C8B-B14F-4D97-AF65-F5344CB8AC3E}">
        <p14:creationId xmlns:p14="http://schemas.microsoft.com/office/powerpoint/2010/main" val="12167473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76166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169837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52560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975467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189657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60170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Araç sahibi tarafından bir ücret karşılığında yük (eşya, mal) taşıyan gerçek veya tüzel kişi olan nakliyecilerin taşıdıkları eşya için düzenledikleri bir belgedir. </a:t>
            </a:r>
            <a:endParaRPr lang="tr-TR" dirty="0" smtClean="0"/>
          </a:p>
          <a:p>
            <a:pPr algn="just"/>
            <a:r>
              <a:rPr lang="tr-TR" dirty="0"/>
              <a:t>Kendilerine ait nakil vasıtalarıyla kendi eşyalarını taşıma sırasında taşıma irsaliyesinin düzenlenmesine gerek yoktur.</a:t>
            </a:r>
          </a:p>
        </p:txBody>
      </p:sp>
      <p:sp>
        <p:nvSpPr>
          <p:cNvPr id="2" name="Başlık 1"/>
          <p:cNvSpPr>
            <a:spLocks noGrp="1"/>
          </p:cNvSpPr>
          <p:nvPr>
            <p:ph type="title"/>
          </p:nvPr>
        </p:nvSpPr>
        <p:spPr/>
        <p:txBody>
          <a:bodyPr>
            <a:normAutofit/>
          </a:bodyPr>
          <a:lstStyle/>
          <a:p>
            <a:pPr lvl="2" algn="ctr" rtl="0">
              <a:spcBef>
                <a:spcPct val="0"/>
              </a:spcBef>
            </a:pPr>
            <a:r>
              <a:rPr lang="tr-TR" sz="3500" dirty="0"/>
              <a:t>b</a:t>
            </a:r>
            <a:r>
              <a:rPr lang="tr-TR" sz="3500" dirty="0" smtClean="0"/>
              <a:t>. </a:t>
            </a:r>
            <a:r>
              <a:rPr lang="tr-TR" sz="3500" b="1" dirty="0"/>
              <a:t>Taşıma </a:t>
            </a:r>
            <a:r>
              <a:rPr lang="tr-TR" sz="3500" b="1" dirty="0" smtClean="0"/>
              <a:t>İrsaliyesi</a:t>
            </a:r>
            <a:endParaRPr lang="tr-TR" sz="3500" dirty="0"/>
          </a:p>
        </p:txBody>
      </p:sp>
    </p:spTree>
    <p:extLst>
      <p:ext uri="{BB962C8B-B14F-4D97-AF65-F5344CB8AC3E}">
        <p14:creationId xmlns:p14="http://schemas.microsoft.com/office/powerpoint/2010/main" val="3152908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eg"/>
          <p:cNvPicPr>
            <a:picLocks noGrp="1"/>
          </p:cNvPicPr>
          <p:nvPr>
            <p:ph idx="1"/>
          </p:nvPr>
        </p:nvPicPr>
        <p:blipFill>
          <a:blip r:embed="rId2" cstate="print"/>
          <a:stretch>
            <a:fillRect/>
          </a:stretch>
        </p:blipFill>
        <p:spPr>
          <a:xfrm>
            <a:off x="2555776" y="404664"/>
            <a:ext cx="4464496" cy="5904656"/>
          </a:xfrm>
          <a:prstGeom prst="rect">
            <a:avLst/>
          </a:prstGeom>
        </p:spPr>
      </p:pic>
    </p:spTree>
    <p:extLst>
      <p:ext uri="{BB962C8B-B14F-4D97-AF65-F5344CB8AC3E}">
        <p14:creationId xmlns:p14="http://schemas.microsoft.com/office/powerpoint/2010/main" val="1950763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algn="just"/>
            <a:r>
              <a:rPr lang="tr-TR" dirty="0"/>
              <a:t>Şehirlerarası yolcu taşımacılığı yapanlar (TCDD hariç) ile yolcu bileti kesmek  zorunda olanlar, taşıtların her seferi için yolcu listesi düzenlemek zorundadır. Bu listeler yolcuların taşıtta oturma yerlerini planlı şekilde gösteren bir belgelerdir</a:t>
            </a:r>
            <a:r>
              <a:rPr lang="tr-TR" dirty="0" smtClean="0"/>
              <a:t>.</a:t>
            </a:r>
          </a:p>
          <a:p>
            <a:pPr algn="just"/>
            <a:r>
              <a:rPr lang="tr-TR" dirty="0"/>
              <a:t>Şehirlerarası yolcu taşımacılığı yapan ve yolcu bileti kesmek zorunda olan turizm organizasyonu yapan firmalar yolcu taşıma listesi düzenlemek zorunda değildirler. Çünkü bu tür firmalar yolcu taşımaya yönelik değil daha kapsamlı bir programa bağlı olarak yapılan taşıma dâhil her türlü hizmetleri yapan bir organizasyona sahip işletmelerdir.</a:t>
            </a:r>
          </a:p>
          <a:p>
            <a:pPr algn="just"/>
            <a:endParaRPr lang="tr-TR" dirty="0"/>
          </a:p>
        </p:txBody>
      </p:sp>
      <p:sp>
        <p:nvSpPr>
          <p:cNvPr id="2" name="Başlık 1"/>
          <p:cNvSpPr>
            <a:spLocks noGrp="1"/>
          </p:cNvSpPr>
          <p:nvPr>
            <p:ph type="title"/>
          </p:nvPr>
        </p:nvSpPr>
        <p:spPr/>
        <p:txBody>
          <a:bodyPr>
            <a:normAutofit/>
          </a:bodyPr>
          <a:lstStyle/>
          <a:p>
            <a:pPr lvl="2" algn="ctr" rtl="0">
              <a:spcBef>
                <a:spcPct val="0"/>
              </a:spcBef>
            </a:pPr>
            <a:r>
              <a:rPr lang="tr-TR" sz="3500" dirty="0"/>
              <a:t>c</a:t>
            </a:r>
            <a:r>
              <a:rPr lang="tr-TR" sz="3500" dirty="0" smtClean="0"/>
              <a:t>. </a:t>
            </a:r>
            <a:r>
              <a:rPr lang="tr-TR" sz="3500" b="1" dirty="0"/>
              <a:t>Yolcu </a:t>
            </a:r>
            <a:r>
              <a:rPr lang="tr-TR" sz="3500" b="1" dirty="0" smtClean="0"/>
              <a:t>Listeleri</a:t>
            </a:r>
            <a:endParaRPr lang="tr-TR" sz="3500" dirty="0"/>
          </a:p>
        </p:txBody>
      </p:sp>
    </p:spTree>
    <p:extLst>
      <p:ext uri="{BB962C8B-B14F-4D97-AF65-F5344CB8AC3E}">
        <p14:creationId xmlns:p14="http://schemas.microsoft.com/office/powerpoint/2010/main" val="3071312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4" name="image3.jpeg"/>
          <p:cNvPicPr/>
          <p:nvPr/>
        </p:nvPicPr>
        <p:blipFill>
          <a:blip r:embed="rId2" cstate="print"/>
          <a:stretch>
            <a:fillRect/>
          </a:stretch>
        </p:blipFill>
        <p:spPr>
          <a:xfrm>
            <a:off x="1907704" y="305117"/>
            <a:ext cx="5184576" cy="6247765"/>
          </a:xfrm>
          <a:prstGeom prst="rect">
            <a:avLst/>
          </a:prstGeom>
        </p:spPr>
      </p:pic>
    </p:spTree>
    <p:extLst>
      <p:ext uri="{BB962C8B-B14F-4D97-AF65-F5344CB8AC3E}">
        <p14:creationId xmlns:p14="http://schemas.microsoft.com/office/powerpoint/2010/main" val="33182233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714</TotalTime>
  <Words>2060</Words>
  <Application>Microsoft Office PowerPoint</Application>
  <PresentationFormat>Ekran Gösterisi (4:3)</PresentationFormat>
  <Paragraphs>231</Paragraphs>
  <Slides>59</Slides>
  <Notes>15</Notes>
  <HiddenSlides>0</HiddenSlides>
  <MMClips>0</MMClips>
  <ScaleCrop>false</ScaleCrop>
  <HeadingPairs>
    <vt:vector size="4" baseType="variant">
      <vt:variant>
        <vt:lpstr>Tema</vt:lpstr>
      </vt:variant>
      <vt:variant>
        <vt:i4>2</vt:i4>
      </vt:variant>
      <vt:variant>
        <vt:lpstr>Slayt Başlıkları</vt:lpstr>
      </vt:variant>
      <vt:variant>
        <vt:i4>59</vt:i4>
      </vt:variant>
    </vt:vector>
  </HeadingPairs>
  <TitlesOfParts>
    <vt:vector size="61" baseType="lpstr">
      <vt:lpstr>Dalga Biçimi</vt:lpstr>
      <vt:lpstr>Üst Düzey</vt:lpstr>
      <vt:lpstr>      Bu proje Avrupa Birliği ve Türkiye Cumhuriyeti tarafından finanse edilmektedir. </vt:lpstr>
      <vt:lpstr>FATURA VE FATURA YERİNE GEÇEN BELGELER</vt:lpstr>
      <vt:lpstr>1. İrsaliyeler</vt:lpstr>
      <vt:lpstr>a. Sevk İrsaliyesi</vt:lpstr>
      <vt:lpstr>PowerPoint Sunusu</vt:lpstr>
      <vt:lpstr>b. Taşıma İrsaliyesi</vt:lpstr>
      <vt:lpstr>PowerPoint Sunusu</vt:lpstr>
      <vt:lpstr>c. Yolcu Listeleri</vt:lpstr>
      <vt:lpstr>PowerPoint Sunusu</vt:lpstr>
      <vt:lpstr>d. Adisyon</vt:lpstr>
      <vt:lpstr>PowerPoint Sunusu</vt:lpstr>
      <vt:lpstr>2. Fatura</vt:lpstr>
      <vt:lpstr>PowerPoint Sunusu</vt:lpstr>
      <vt:lpstr>PowerPoint Sunusu</vt:lpstr>
      <vt:lpstr>3. İrsaliyeli Fatura</vt:lpstr>
      <vt:lpstr>PowerPoint Sunusu</vt:lpstr>
      <vt:lpstr>4. Fatura Yerine Geçen Belgeler</vt:lpstr>
      <vt:lpstr> a. Perakende Satış Belgeleri</vt:lpstr>
      <vt:lpstr>a.a. Yazar Kasa Fişi</vt:lpstr>
      <vt:lpstr>a.b. Perakende Satış Fiş</vt:lpstr>
      <vt:lpstr>PowerPoint Sunusu</vt:lpstr>
      <vt:lpstr>a.c. Biletler</vt:lpstr>
      <vt:lpstr>b. Gider Pusulası (Makbuzu)</vt:lpstr>
      <vt:lpstr>PowerPoint Sunusu</vt:lpstr>
      <vt:lpstr>c. Serbest Meslek Makbuzu</vt:lpstr>
      <vt:lpstr>PowerPoint Sunusu</vt:lpstr>
      <vt:lpstr>d. Müstahsil Makbuzu</vt:lpstr>
      <vt:lpstr>PowerPoint Sunusu</vt:lpstr>
      <vt:lpstr>test</vt:lpstr>
      <vt:lpstr>DİĞER TİCARİ BELGELER</vt:lpstr>
      <vt:lpstr>1. ASILMASI ZORUNLU BELGELER</vt:lpstr>
      <vt:lpstr>a. Vergi Levhası</vt:lpstr>
      <vt:lpstr>PowerPoint Sunusu</vt:lpstr>
      <vt:lpstr>b. Ödeme Kaydedici Cihazlara Ait Levha</vt:lpstr>
      <vt:lpstr>PowerPoint Sunusu</vt:lpstr>
      <vt:lpstr>c. Fiyatlarımıza KDV Dâhildir’ Levhası</vt:lpstr>
      <vt:lpstr>d. Aylık Prim ve Hizmet Belgesi</vt:lpstr>
      <vt:lpstr>PowerPoint Sunusu</vt:lpstr>
      <vt:lpstr>2. KIYMETLİ EVRAKLAR</vt:lpstr>
      <vt:lpstr>a. Bono ( Emre Muharrer Senet)</vt:lpstr>
      <vt:lpstr>PowerPoint Sunusu</vt:lpstr>
      <vt:lpstr>PowerPoint Sunusu</vt:lpstr>
      <vt:lpstr>b. Poliçe</vt:lpstr>
      <vt:lpstr>PowerPoint Sunusu</vt:lpstr>
      <vt:lpstr>PowerPoint Sunusu</vt:lpstr>
      <vt:lpstr>c. Çek</vt:lpstr>
      <vt:lpstr>PowerPoint Sunusu</vt:lpstr>
      <vt:lpstr>PowerPoint Sunusu</vt:lpstr>
      <vt:lpstr>3. Menkul Kıymetler</vt:lpstr>
      <vt:lpstr>Menkul kıymet çeşitleri</vt:lpstr>
      <vt:lpstr>4. Makbuz</vt:lpstr>
      <vt:lpstr>5. Muhasebe Fişleri</vt:lpstr>
      <vt:lpstr>6. Ücret Bordroları</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LOJİSTİKTE BELGELER</dc:title>
  <dc:creator>st</dc:creator>
  <cp:lastModifiedBy>Bilal Keskin</cp:lastModifiedBy>
  <cp:revision>25</cp:revision>
  <dcterms:created xsi:type="dcterms:W3CDTF">2016-03-16T09:11:47Z</dcterms:created>
  <dcterms:modified xsi:type="dcterms:W3CDTF">2016-04-24T07:47:48Z</dcterms:modified>
</cp:coreProperties>
</file>